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7"/>
  </p:notesMasterIdLst>
  <p:sldIdLst>
    <p:sldId id="290" r:id="rId2"/>
    <p:sldId id="291" r:id="rId3"/>
    <p:sldId id="256" r:id="rId4"/>
    <p:sldId id="284" r:id="rId5"/>
    <p:sldId id="260" r:id="rId6"/>
    <p:sldId id="265" r:id="rId7"/>
    <p:sldId id="261" r:id="rId8"/>
    <p:sldId id="262" r:id="rId9"/>
    <p:sldId id="285" r:id="rId10"/>
    <p:sldId id="286" r:id="rId11"/>
    <p:sldId id="287" r:id="rId12"/>
    <p:sldId id="288" r:id="rId13"/>
    <p:sldId id="264" r:id="rId14"/>
    <p:sldId id="289" r:id="rId15"/>
    <p:sldId id="267" r:id="rId16"/>
    <p:sldId id="271" r:id="rId17"/>
    <p:sldId id="272" r:id="rId18"/>
    <p:sldId id="273" r:id="rId19"/>
    <p:sldId id="275" r:id="rId20"/>
    <p:sldId id="277" r:id="rId21"/>
    <p:sldId id="278" r:id="rId22"/>
    <p:sldId id="279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239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  <p15:guide id="6" orient="horz" pos="1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94660"/>
  </p:normalViewPr>
  <p:slideViewPr>
    <p:cSldViewPr>
      <p:cViewPr varScale="1">
        <p:scale>
          <a:sx n="94" d="100"/>
          <a:sy n="94" d="100"/>
        </p:scale>
        <p:origin x="904" y="68"/>
      </p:cViewPr>
      <p:guideLst>
        <p:guide orient="horz" pos="2160"/>
        <p:guide pos="2880"/>
        <p:guide pos="5239"/>
        <p:guide pos="476"/>
        <p:guide orient="horz" pos="391"/>
        <p:guide orient="horz" pos="1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053503-BF94-4D1F-961A-C1A041BEB2F7}" type="doc">
      <dgm:prSet loTypeId="urn:microsoft.com/office/officeart/2005/8/layout/vList4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zh-CN" altLang="en-US"/>
        </a:p>
      </dgm:t>
    </dgm:pt>
    <dgm:pt modelId="{92F0947B-551B-412D-8731-FE1E86811EE3}" type="pres">
      <dgm:prSet presAssocID="{33053503-BF94-4D1F-961A-C1A041BEB2F7}" presName="linear" presStyleCnt="0">
        <dgm:presLayoutVars>
          <dgm:dir/>
          <dgm:resizeHandles val="exact"/>
        </dgm:presLayoutVars>
      </dgm:prSet>
      <dgm:spPr/>
    </dgm:pt>
  </dgm:ptLst>
  <dgm:cxnLst>
    <dgm:cxn modelId="{5FA392E6-C8AE-4AE3-894F-38E638FD972C}" type="presOf" srcId="{33053503-BF94-4D1F-961A-C1A041BEB2F7}" destId="{92F0947B-551B-412D-8731-FE1E86811EE3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53C25-C141-463A-BA7F-007107464AF6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415BC-3001-468B-A775-1DDAE98808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68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15BC-3001-468B-A775-1DDAE988088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0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15BC-3001-468B-A775-1DDAE988088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202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15BC-3001-468B-A775-1DDAE988088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45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03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3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62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10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9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2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35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01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25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1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91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4526DCF-0D45-466A-B96D-942BEE674FE9}"/>
              </a:ext>
            </a:extLst>
          </p:cNvPr>
          <p:cNvSpPr/>
          <p:nvPr/>
        </p:nvSpPr>
        <p:spPr>
          <a:xfrm>
            <a:off x="151429" y="1988840"/>
            <a:ext cx="4320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33333"/>
                </a:solidFill>
                <a:latin typeface="-apple-system-font"/>
              </a:rPr>
              <a:t>野蛮装卸气瓶，导致爆炸，员工当场被炸死！</a:t>
            </a:r>
            <a:endParaRPr lang="zh-CN" alt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278826-71D4-4E8B-9F12-E6158E40A3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007768" cy="26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6B00156-8BEF-44B5-AA1D-7B24FC939E1A}"/>
              </a:ext>
            </a:extLst>
          </p:cNvPr>
          <p:cNvSpPr/>
          <p:nvPr/>
        </p:nvSpPr>
        <p:spPr>
          <a:xfrm>
            <a:off x="4572000" y="1988840"/>
            <a:ext cx="3906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33333"/>
                </a:solidFill>
                <a:latin typeface="mp-quote"/>
              </a:rPr>
              <a:t>气瓶装卸中无防倾倒措施，犹如导弹发射</a:t>
            </a:r>
            <a:endParaRPr lang="zh-CN" altLang="en-US" sz="16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717F40-57C1-4032-8A20-A3FFDDF272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3730"/>
            <a:ext cx="3775978" cy="27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073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897796" y="260648"/>
            <a:ext cx="4909356" cy="1674321"/>
          </a:xfrm>
          <a:custGeom>
            <a:avLst/>
            <a:gdLst>
              <a:gd name="connsiteX0" fmla="*/ 0 w 4906888"/>
              <a:gd name="connsiteY0" fmla="*/ 0 h 1902159"/>
              <a:gd name="connsiteX1" fmla="*/ 4906888 w 4906888"/>
              <a:gd name="connsiteY1" fmla="*/ 0 h 1902159"/>
              <a:gd name="connsiteX2" fmla="*/ 4906888 w 4906888"/>
              <a:gd name="connsiteY2" fmla="*/ 1902159 h 1902159"/>
              <a:gd name="connsiteX3" fmla="*/ 0 w 4906888"/>
              <a:gd name="connsiteY3" fmla="*/ 1902159 h 1902159"/>
              <a:gd name="connsiteX4" fmla="*/ 0 w 4906888"/>
              <a:gd name="connsiteY4" fmla="*/ 0 h 1902159"/>
              <a:gd name="connsiteX0" fmla="*/ 2468 w 4909356"/>
              <a:gd name="connsiteY0" fmla="*/ 0 h 1902159"/>
              <a:gd name="connsiteX1" fmla="*/ 4909356 w 4909356"/>
              <a:gd name="connsiteY1" fmla="*/ 0 h 1902159"/>
              <a:gd name="connsiteX2" fmla="*/ 4909356 w 4909356"/>
              <a:gd name="connsiteY2" fmla="*/ 1902159 h 1902159"/>
              <a:gd name="connsiteX3" fmla="*/ 2468 w 4909356"/>
              <a:gd name="connsiteY3" fmla="*/ 1902159 h 1902159"/>
              <a:gd name="connsiteX4" fmla="*/ 0 w 4909356"/>
              <a:gd name="connsiteY4" fmla="*/ 1483972 h 1902159"/>
              <a:gd name="connsiteX5" fmla="*/ 2468 w 4909356"/>
              <a:gd name="connsiteY5" fmla="*/ 0 h 1902159"/>
              <a:gd name="connsiteX0" fmla="*/ 364205 w 5271093"/>
              <a:gd name="connsiteY0" fmla="*/ 0 h 1902159"/>
              <a:gd name="connsiteX1" fmla="*/ 5271093 w 5271093"/>
              <a:gd name="connsiteY1" fmla="*/ 0 h 1902159"/>
              <a:gd name="connsiteX2" fmla="*/ 5271093 w 5271093"/>
              <a:gd name="connsiteY2" fmla="*/ 1902159 h 1902159"/>
              <a:gd name="connsiteX3" fmla="*/ 364205 w 5271093"/>
              <a:gd name="connsiteY3" fmla="*/ 1902159 h 1902159"/>
              <a:gd name="connsiteX4" fmla="*/ 361737 w 5271093"/>
              <a:gd name="connsiteY4" fmla="*/ 1483972 h 1902159"/>
              <a:gd name="connsiteX5" fmla="*/ 361737 w 5271093"/>
              <a:gd name="connsiteY5" fmla="*/ 417172 h 1902159"/>
              <a:gd name="connsiteX6" fmla="*/ 364205 w 5271093"/>
              <a:gd name="connsiteY6" fmla="*/ 0 h 1902159"/>
              <a:gd name="connsiteX0" fmla="*/ 2777 w 4909665"/>
              <a:gd name="connsiteY0" fmla="*/ 0 h 1902159"/>
              <a:gd name="connsiteX1" fmla="*/ 4909665 w 4909665"/>
              <a:gd name="connsiteY1" fmla="*/ 0 h 1902159"/>
              <a:gd name="connsiteX2" fmla="*/ 4909665 w 4909665"/>
              <a:gd name="connsiteY2" fmla="*/ 1902159 h 1902159"/>
              <a:gd name="connsiteX3" fmla="*/ 2777 w 4909665"/>
              <a:gd name="connsiteY3" fmla="*/ 1902159 h 1902159"/>
              <a:gd name="connsiteX4" fmla="*/ 309 w 4909665"/>
              <a:gd name="connsiteY4" fmla="*/ 1483972 h 1902159"/>
              <a:gd name="connsiteX5" fmla="*/ 309 w 4909665"/>
              <a:gd name="connsiteY5" fmla="*/ 417172 h 1902159"/>
              <a:gd name="connsiteX6" fmla="*/ 2777 w 4909665"/>
              <a:gd name="connsiteY6" fmla="*/ 0 h 1902159"/>
              <a:gd name="connsiteX0" fmla="*/ 50 w 4909406"/>
              <a:gd name="connsiteY0" fmla="*/ 417172 h 1902159"/>
              <a:gd name="connsiteX1" fmla="*/ 2518 w 4909406"/>
              <a:gd name="connsiteY1" fmla="*/ 0 h 1902159"/>
              <a:gd name="connsiteX2" fmla="*/ 4909406 w 4909406"/>
              <a:gd name="connsiteY2" fmla="*/ 0 h 1902159"/>
              <a:gd name="connsiteX3" fmla="*/ 4909406 w 4909406"/>
              <a:gd name="connsiteY3" fmla="*/ 1902159 h 1902159"/>
              <a:gd name="connsiteX4" fmla="*/ 2518 w 4909406"/>
              <a:gd name="connsiteY4" fmla="*/ 1902159 h 1902159"/>
              <a:gd name="connsiteX5" fmla="*/ 50 w 4909406"/>
              <a:gd name="connsiteY5" fmla="*/ 1483972 h 1902159"/>
              <a:gd name="connsiteX6" fmla="*/ 91490 w 4909406"/>
              <a:gd name="connsiteY6" fmla="*/ 508612 h 1902159"/>
              <a:gd name="connsiteX0" fmla="*/ 0 w 4909356"/>
              <a:gd name="connsiteY0" fmla="*/ 417172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  <a:gd name="connsiteX0" fmla="*/ 0 w 4914119"/>
              <a:gd name="connsiteY0" fmla="*/ 382004 h 1902159"/>
              <a:gd name="connsiteX1" fmla="*/ 7231 w 4914119"/>
              <a:gd name="connsiteY1" fmla="*/ 0 h 1902159"/>
              <a:gd name="connsiteX2" fmla="*/ 4914119 w 4914119"/>
              <a:gd name="connsiteY2" fmla="*/ 0 h 1902159"/>
              <a:gd name="connsiteX3" fmla="*/ 4914119 w 4914119"/>
              <a:gd name="connsiteY3" fmla="*/ 1902159 h 1902159"/>
              <a:gd name="connsiteX4" fmla="*/ 7231 w 4914119"/>
              <a:gd name="connsiteY4" fmla="*/ 1902159 h 1902159"/>
              <a:gd name="connsiteX5" fmla="*/ 4763 w 4914119"/>
              <a:gd name="connsiteY5" fmla="*/ 1592184 h 1902159"/>
              <a:gd name="connsiteX0" fmla="*/ 0 w 4909356"/>
              <a:gd name="connsiteY0" fmla="*/ 382004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356" h="1902159">
                <a:moveTo>
                  <a:pt x="0" y="382004"/>
                </a:moveTo>
                <a:cubicBezTo>
                  <a:pt x="411" y="134675"/>
                  <a:pt x="3392" y="283841"/>
                  <a:pt x="2468" y="0"/>
                </a:cubicBezTo>
                <a:lnTo>
                  <a:pt x="4909356" y="0"/>
                </a:lnTo>
                <a:lnTo>
                  <a:pt x="4909356" y="1902159"/>
                </a:lnTo>
                <a:lnTo>
                  <a:pt x="2468" y="1902159"/>
                </a:lnTo>
                <a:cubicBezTo>
                  <a:pt x="1645" y="1762763"/>
                  <a:pt x="823" y="1731580"/>
                  <a:pt x="0" y="15921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61203" y="112628"/>
            <a:ext cx="2213032" cy="21462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806576" y="1047767"/>
            <a:ext cx="165152" cy="165152"/>
            <a:chOff x="651864" y="3388170"/>
            <a:chExt cx="165152" cy="165152"/>
          </a:xfrm>
        </p:grpSpPr>
        <p:sp>
          <p:nvSpPr>
            <p:cNvPr id="12" name="椭圆 11"/>
            <p:cNvSpPr/>
            <p:nvPr/>
          </p:nvSpPr>
          <p:spPr>
            <a:xfrm>
              <a:off x="679025" y="3415331"/>
              <a:ext cx="110831" cy="1108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51864" y="3388170"/>
              <a:ext cx="165152" cy="165152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连接符 15"/>
          <p:cNvCxnSpPr>
            <a:stCxn id="13" idx="6"/>
            <a:endCxn id="18" idx="2"/>
          </p:cNvCxnSpPr>
          <p:nvPr/>
        </p:nvCxnSpPr>
        <p:spPr>
          <a:xfrm>
            <a:off x="2971728" y="1130343"/>
            <a:ext cx="397318" cy="3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椭圆 16"/>
          <p:cNvSpPr/>
          <p:nvPr/>
        </p:nvSpPr>
        <p:spPr>
          <a:xfrm>
            <a:off x="3460044" y="690123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369046" y="599125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9"/>
          <p:cNvSpPr/>
          <p:nvPr/>
        </p:nvSpPr>
        <p:spPr>
          <a:xfrm>
            <a:off x="3897796" y="2496900"/>
            <a:ext cx="4909356" cy="1674321"/>
          </a:xfrm>
          <a:custGeom>
            <a:avLst/>
            <a:gdLst>
              <a:gd name="connsiteX0" fmla="*/ 0 w 4906888"/>
              <a:gd name="connsiteY0" fmla="*/ 0 h 1902159"/>
              <a:gd name="connsiteX1" fmla="*/ 4906888 w 4906888"/>
              <a:gd name="connsiteY1" fmla="*/ 0 h 1902159"/>
              <a:gd name="connsiteX2" fmla="*/ 4906888 w 4906888"/>
              <a:gd name="connsiteY2" fmla="*/ 1902159 h 1902159"/>
              <a:gd name="connsiteX3" fmla="*/ 0 w 4906888"/>
              <a:gd name="connsiteY3" fmla="*/ 1902159 h 1902159"/>
              <a:gd name="connsiteX4" fmla="*/ 0 w 4906888"/>
              <a:gd name="connsiteY4" fmla="*/ 0 h 1902159"/>
              <a:gd name="connsiteX0" fmla="*/ 2468 w 4909356"/>
              <a:gd name="connsiteY0" fmla="*/ 0 h 1902159"/>
              <a:gd name="connsiteX1" fmla="*/ 4909356 w 4909356"/>
              <a:gd name="connsiteY1" fmla="*/ 0 h 1902159"/>
              <a:gd name="connsiteX2" fmla="*/ 4909356 w 4909356"/>
              <a:gd name="connsiteY2" fmla="*/ 1902159 h 1902159"/>
              <a:gd name="connsiteX3" fmla="*/ 2468 w 4909356"/>
              <a:gd name="connsiteY3" fmla="*/ 1902159 h 1902159"/>
              <a:gd name="connsiteX4" fmla="*/ 0 w 4909356"/>
              <a:gd name="connsiteY4" fmla="*/ 1483972 h 1902159"/>
              <a:gd name="connsiteX5" fmla="*/ 2468 w 4909356"/>
              <a:gd name="connsiteY5" fmla="*/ 0 h 1902159"/>
              <a:gd name="connsiteX0" fmla="*/ 364205 w 5271093"/>
              <a:gd name="connsiteY0" fmla="*/ 0 h 1902159"/>
              <a:gd name="connsiteX1" fmla="*/ 5271093 w 5271093"/>
              <a:gd name="connsiteY1" fmla="*/ 0 h 1902159"/>
              <a:gd name="connsiteX2" fmla="*/ 5271093 w 5271093"/>
              <a:gd name="connsiteY2" fmla="*/ 1902159 h 1902159"/>
              <a:gd name="connsiteX3" fmla="*/ 364205 w 5271093"/>
              <a:gd name="connsiteY3" fmla="*/ 1902159 h 1902159"/>
              <a:gd name="connsiteX4" fmla="*/ 361737 w 5271093"/>
              <a:gd name="connsiteY4" fmla="*/ 1483972 h 1902159"/>
              <a:gd name="connsiteX5" fmla="*/ 361737 w 5271093"/>
              <a:gd name="connsiteY5" fmla="*/ 417172 h 1902159"/>
              <a:gd name="connsiteX6" fmla="*/ 364205 w 5271093"/>
              <a:gd name="connsiteY6" fmla="*/ 0 h 1902159"/>
              <a:gd name="connsiteX0" fmla="*/ 2777 w 4909665"/>
              <a:gd name="connsiteY0" fmla="*/ 0 h 1902159"/>
              <a:gd name="connsiteX1" fmla="*/ 4909665 w 4909665"/>
              <a:gd name="connsiteY1" fmla="*/ 0 h 1902159"/>
              <a:gd name="connsiteX2" fmla="*/ 4909665 w 4909665"/>
              <a:gd name="connsiteY2" fmla="*/ 1902159 h 1902159"/>
              <a:gd name="connsiteX3" fmla="*/ 2777 w 4909665"/>
              <a:gd name="connsiteY3" fmla="*/ 1902159 h 1902159"/>
              <a:gd name="connsiteX4" fmla="*/ 309 w 4909665"/>
              <a:gd name="connsiteY4" fmla="*/ 1483972 h 1902159"/>
              <a:gd name="connsiteX5" fmla="*/ 309 w 4909665"/>
              <a:gd name="connsiteY5" fmla="*/ 417172 h 1902159"/>
              <a:gd name="connsiteX6" fmla="*/ 2777 w 4909665"/>
              <a:gd name="connsiteY6" fmla="*/ 0 h 1902159"/>
              <a:gd name="connsiteX0" fmla="*/ 50 w 4909406"/>
              <a:gd name="connsiteY0" fmla="*/ 417172 h 1902159"/>
              <a:gd name="connsiteX1" fmla="*/ 2518 w 4909406"/>
              <a:gd name="connsiteY1" fmla="*/ 0 h 1902159"/>
              <a:gd name="connsiteX2" fmla="*/ 4909406 w 4909406"/>
              <a:gd name="connsiteY2" fmla="*/ 0 h 1902159"/>
              <a:gd name="connsiteX3" fmla="*/ 4909406 w 4909406"/>
              <a:gd name="connsiteY3" fmla="*/ 1902159 h 1902159"/>
              <a:gd name="connsiteX4" fmla="*/ 2518 w 4909406"/>
              <a:gd name="connsiteY4" fmla="*/ 1902159 h 1902159"/>
              <a:gd name="connsiteX5" fmla="*/ 50 w 4909406"/>
              <a:gd name="connsiteY5" fmla="*/ 1483972 h 1902159"/>
              <a:gd name="connsiteX6" fmla="*/ 91490 w 4909406"/>
              <a:gd name="connsiteY6" fmla="*/ 508612 h 1902159"/>
              <a:gd name="connsiteX0" fmla="*/ 0 w 4909356"/>
              <a:gd name="connsiteY0" fmla="*/ 417172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  <a:gd name="connsiteX0" fmla="*/ 0 w 4914119"/>
              <a:gd name="connsiteY0" fmla="*/ 382004 h 1902159"/>
              <a:gd name="connsiteX1" fmla="*/ 7231 w 4914119"/>
              <a:gd name="connsiteY1" fmla="*/ 0 h 1902159"/>
              <a:gd name="connsiteX2" fmla="*/ 4914119 w 4914119"/>
              <a:gd name="connsiteY2" fmla="*/ 0 h 1902159"/>
              <a:gd name="connsiteX3" fmla="*/ 4914119 w 4914119"/>
              <a:gd name="connsiteY3" fmla="*/ 1902159 h 1902159"/>
              <a:gd name="connsiteX4" fmla="*/ 7231 w 4914119"/>
              <a:gd name="connsiteY4" fmla="*/ 1902159 h 1902159"/>
              <a:gd name="connsiteX5" fmla="*/ 4763 w 4914119"/>
              <a:gd name="connsiteY5" fmla="*/ 1592184 h 1902159"/>
              <a:gd name="connsiteX0" fmla="*/ 0 w 4909356"/>
              <a:gd name="connsiteY0" fmla="*/ 382004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356" h="1902159">
                <a:moveTo>
                  <a:pt x="0" y="382004"/>
                </a:moveTo>
                <a:cubicBezTo>
                  <a:pt x="411" y="134675"/>
                  <a:pt x="3392" y="283841"/>
                  <a:pt x="2468" y="0"/>
                </a:cubicBezTo>
                <a:lnTo>
                  <a:pt x="4909356" y="0"/>
                </a:lnTo>
                <a:lnTo>
                  <a:pt x="4909356" y="1902159"/>
                </a:lnTo>
                <a:lnTo>
                  <a:pt x="2468" y="1902159"/>
                </a:lnTo>
                <a:cubicBezTo>
                  <a:pt x="1645" y="1762763"/>
                  <a:pt x="823" y="1731580"/>
                  <a:pt x="0" y="15921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61203" y="2348880"/>
            <a:ext cx="2213032" cy="21462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806576" y="3284019"/>
            <a:ext cx="165152" cy="165152"/>
            <a:chOff x="651864" y="3388170"/>
            <a:chExt cx="165152" cy="165152"/>
          </a:xfrm>
        </p:grpSpPr>
        <p:sp>
          <p:nvSpPr>
            <p:cNvPr id="25" name="椭圆 24"/>
            <p:cNvSpPr/>
            <p:nvPr/>
          </p:nvSpPr>
          <p:spPr>
            <a:xfrm>
              <a:off x="679025" y="3415331"/>
              <a:ext cx="110831" cy="1108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51864" y="3388170"/>
              <a:ext cx="165152" cy="165152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7" name="直接连接符 26"/>
          <p:cNvCxnSpPr>
            <a:stCxn id="26" idx="6"/>
            <a:endCxn id="29" idx="2"/>
          </p:cNvCxnSpPr>
          <p:nvPr/>
        </p:nvCxnSpPr>
        <p:spPr>
          <a:xfrm>
            <a:off x="2971728" y="3366595"/>
            <a:ext cx="397318" cy="3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椭圆 27"/>
          <p:cNvSpPr/>
          <p:nvPr/>
        </p:nvSpPr>
        <p:spPr>
          <a:xfrm>
            <a:off x="3460044" y="2926375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3369046" y="2835377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7288" t="4001" r="18663" b="5796"/>
          <a:stretch/>
        </p:blipFill>
        <p:spPr>
          <a:xfrm>
            <a:off x="873461" y="285659"/>
            <a:ext cx="1800200" cy="1800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35172" y="917977"/>
            <a:ext cx="80021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4215" t="6048" r="9827" b="6913"/>
          <a:stretch/>
        </p:blipFill>
        <p:spPr>
          <a:xfrm>
            <a:off x="871215" y="2623525"/>
            <a:ext cx="1802446" cy="165129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448176" y="2997263"/>
            <a:ext cx="9188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混合气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en-US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%Ar+</a:t>
            </a:r>
          </a:p>
          <a:p>
            <a:pPr lvl="0" algn="ctr"/>
            <a:r>
              <a:rPr lang="en-US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%C02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19"/>
          <p:cNvSpPr/>
          <p:nvPr/>
        </p:nvSpPr>
        <p:spPr>
          <a:xfrm>
            <a:off x="3911116" y="4729148"/>
            <a:ext cx="4909356" cy="1674321"/>
          </a:xfrm>
          <a:custGeom>
            <a:avLst/>
            <a:gdLst>
              <a:gd name="connsiteX0" fmla="*/ 0 w 4906888"/>
              <a:gd name="connsiteY0" fmla="*/ 0 h 1902159"/>
              <a:gd name="connsiteX1" fmla="*/ 4906888 w 4906888"/>
              <a:gd name="connsiteY1" fmla="*/ 0 h 1902159"/>
              <a:gd name="connsiteX2" fmla="*/ 4906888 w 4906888"/>
              <a:gd name="connsiteY2" fmla="*/ 1902159 h 1902159"/>
              <a:gd name="connsiteX3" fmla="*/ 0 w 4906888"/>
              <a:gd name="connsiteY3" fmla="*/ 1902159 h 1902159"/>
              <a:gd name="connsiteX4" fmla="*/ 0 w 4906888"/>
              <a:gd name="connsiteY4" fmla="*/ 0 h 1902159"/>
              <a:gd name="connsiteX0" fmla="*/ 2468 w 4909356"/>
              <a:gd name="connsiteY0" fmla="*/ 0 h 1902159"/>
              <a:gd name="connsiteX1" fmla="*/ 4909356 w 4909356"/>
              <a:gd name="connsiteY1" fmla="*/ 0 h 1902159"/>
              <a:gd name="connsiteX2" fmla="*/ 4909356 w 4909356"/>
              <a:gd name="connsiteY2" fmla="*/ 1902159 h 1902159"/>
              <a:gd name="connsiteX3" fmla="*/ 2468 w 4909356"/>
              <a:gd name="connsiteY3" fmla="*/ 1902159 h 1902159"/>
              <a:gd name="connsiteX4" fmla="*/ 0 w 4909356"/>
              <a:gd name="connsiteY4" fmla="*/ 1483972 h 1902159"/>
              <a:gd name="connsiteX5" fmla="*/ 2468 w 4909356"/>
              <a:gd name="connsiteY5" fmla="*/ 0 h 1902159"/>
              <a:gd name="connsiteX0" fmla="*/ 364205 w 5271093"/>
              <a:gd name="connsiteY0" fmla="*/ 0 h 1902159"/>
              <a:gd name="connsiteX1" fmla="*/ 5271093 w 5271093"/>
              <a:gd name="connsiteY1" fmla="*/ 0 h 1902159"/>
              <a:gd name="connsiteX2" fmla="*/ 5271093 w 5271093"/>
              <a:gd name="connsiteY2" fmla="*/ 1902159 h 1902159"/>
              <a:gd name="connsiteX3" fmla="*/ 364205 w 5271093"/>
              <a:gd name="connsiteY3" fmla="*/ 1902159 h 1902159"/>
              <a:gd name="connsiteX4" fmla="*/ 361737 w 5271093"/>
              <a:gd name="connsiteY4" fmla="*/ 1483972 h 1902159"/>
              <a:gd name="connsiteX5" fmla="*/ 361737 w 5271093"/>
              <a:gd name="connsiteY5" fmla="*/ 417172 h 1902159"/>
              <a:gd name="connsiteX6" fmla="*/ 364205 w 5271093"/>
              <a:gd name="connsiteY6" fmla="*/ 0 h 1902159"/>
              <a:gd name="connsiteX0" fmla="*/ 2777 w 4909665"/>
              <a:gd name="connsiteY0" fmla="*/ 0 h 1902159"/>
              <a:gd name="connsiteX1" fmla="*/ 4909665 w 4909665"/>
              <a:gd name="connsiteY1" fmla="*/ 0 h 1902159"/>
              <a:gd name="connsiteX2" fmla="*/ 4909665 w 4909665"/>
              <a:gd name="connsiteY2" fmla="*/ 1902159 h 1902159"/>
              <a:gd name="connsiteX3" fmla="*/ 2777 w 4909665"/>
              <a:gd name="connsiteY3" fmla="*/ 1902159 h 1902159"/>
              <a:gd name="connsiteX4" fmla="*/ 309 w 4909665"/>
              <a:gd name="connsiteY4" fmla="*/ 1483972 h 1902159"/>
              <a:gd name="connsiteX5" fmla="*/ 309 w 4909665"/>
              <a:gd name="connsiteY5" fmla="*/ 417172 h 1902159"/>
              <a:gd name="connsiteX6" fmla="*/ 2777 w 4909665"/>
              <a:gd name="connsiteY6" fmla="*/ 0 h 1902159"/>
              <a:gd name="connsiteX0" fmla="*/ 50 w 4909406"/>
              <a:gd name="connsiteY0" fmla="*/ 417172 h 1902159"/>
              <a:gd name="connsiteX1" fmla="*/ 2518 w 4909406"/>
              <a:gd name="connsiteY1" fmla="*/ 0 h 1902159"/>
              <a:gd name="connsiteX2" fmla="*/ 4909406 w 4909406"/>
              <a:gd name="connsiteY2" fmla="*/ 0 h 1902159"/>
              <a:gd name="connsiteX3" fmla="*/ 4909406 w 4909406"/>
              <a:gd name="connsiteY3" fmla="*/ 1902159 h 1902159"/>
              <a:gd name="connsiteX4" fmla="*/ 2518 w 4909406"/>
              <a:gd name="connsiteY4" fmla="*/ 1902159 h 1902159"/>
              <a:gd name="connsiteX5" fmla="*/ 50 w 4909406"/>
              <a:gd name="connsiteY5" fmla="*/ 1483972 h 1902159"/>
              <a:gd name="connsiteX6" fmla="*/ 91490 w 4909406"/>
              <a:gd name="connsiteY6" fmla="*/ 508612 h 1902159"/>
              <a:gd name="connsiteX0" fmla="*/ 0 w 4909356"/>
              <a:gd name="connsiteY0" fmla="*/ 417172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  <a:gd name="connsiteX0" fmla="*/ 4762 w 4909356"/>
              <a:gd name="connsiteY0" fmla="*/ 384709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  <a:gd name="connsiteX0" fmla="*/ 0 w 4914119"/>
              <a:gd name="connsiteY0" fmla="*/ 382004 h 1902159"/>
              <a:gd name="connsiteX1" fmla="*/ 7231 w 4914119"/>
              <a:gd name="connsiteY1" fmla="*/ 0 h 1902159"/>
              <a:gd name="connsiteX2" fmla="*/ 4914119 w 4914119"/>
              <a:gd name="connsiteY2" fmla="*/ 0 h 1902159"/>
              <a:gd name="connsiteX3" fmla="*/ 4914119 w 4914119"/>
              <a:gd name="connsiteY3" fmla="*/ 1902159 h 1902159"/>
              <a:gd name="connsiteX4" fmla="*/ 7231 w 4914119"/>
              <a:gd name="connsiteY4" fmla="*/ 1902159 h 1902159"/>
              <a:gd name="connsiteX5" fmla="*/ 4763 w 4914119"/>
              <a:gd name="connsiteY5" fmla="*/ 1592184 h 1902159"/>
              <a:gd name="connsiteX0" fmla="*/ 0 w 4909356"/>
              <a:gd name="connsiteY0" fmla="*/ 382004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592184 h 190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356" h="1902159">
                <a:moveTo>
                  <a:pt x="0" y="382004"/>
                </a:moveTo>
                <a:cubicBezTo>
                  <a:pt x="411" y="134675"/>
                  <a:pt x="3392" y="283841"/>
                  <a:pt x="2468" y="0"/>
                </a:cubicBezTo>
                <a:lnTo>
                  <a:pt x="4909356" y="0"/>
                </a:lnTo>
                <a:lnTo>
                  <a:pt x="4909356" y="1902159"/>
                </a:lnTo>
                <a:lnTo>
                  <a:pt x="2468" y="1902159"/>
                </a:lnTo>
                <a:cubicBezTo>
                  <a:pt x="1645" y="1762763"/>
                  <a:pt x="823" y="1731580"/>
                  <a:pt x="0" y="15921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74523" y="4581128"/>
            <a:ext cx="2213032" cy="21462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2819896" y="5516267"/>
            <a:ext cx="165152" cy="165152"/>
            <a:chOff x="651864" y="3388170"/>
            <a:chExt cx="165152" cy="165152"/>
          </a:xfrm>
        </p:grpSpPr>
        <p:sp>
          <p:nvSpPr>
            <p:cNvPr id="37" name="椭圆 36"/>
            <p:cNvSpPr/>
            <p:nvPr/>
          </p:nvSpPr>
          <p:spPr>
            <a:xfrm>
              <a:off x="679025" y="3415331"/>
              <a:ext cx="110831" cy="1108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651864" y="3388170"/>
              <a:ext cx="165152" cy="165152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9" name="直接连接符 38"/>
          <p:cNvCxnSpPr>
            <a:stCxn id="38" idx="6"/>
            <a:endCxn id="41" idx="2"/>
          </p:cNvCxnSpPr>
          <p:nvPr/>
        </p:nvCxnSpPr>
        <p:spPr>
          <a:xfrm>
            <a:off x="2985048" y="5598843"/>
            <a:ext cx="397318" cy="3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椭圆 39"/>
          <p:cNvSpPr/>
          <p:nvPr/>
        </p:nvSpPr>
        <p:spPr>
          <a:xfrm>
            <a:off x="3473364" y="5158623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3382366" y="5067625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4"/>
          <a:srcRect l="4215" t="6048" r="9827" b="6913"/>
          <a:stretch/>
        </p:blipFill>
        <p:spPr>
          <a:xfrm>
            <a:off x="884535" y="4855773"/>
            <a:ext cx="1802446" cy="165129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3714" y="5229200"/>
            <a:ext cx="843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混合气</a:t>
            </a:r>
            <a:r>
              <a:rPr lang="en-US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98%Ar+2%02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764100" y="3169482"/>
            <a:ext cx="341632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其它遵循气瓶使用通用注意事项</a:t>
            </a:r>
          </a:p>
        </p:txBody>
      </p:sp>
      <p:sp>
        <p:nvSpPr>
          <p:cNvPr id="46" name="矩形 45"/>
          <p:cNvSpPr/>
          <p:nvPr/>
        </p:nvSpPr>
        <p:spPr>
          <a:xfrm>
            <a:off x="4771209" y="5413866"/>
            <a:ext cx="341632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其它遵循气瓶使用通用注意事项</a:t>
            </a:r>
          </a:p>
        </p:txBody>
      </p:sp>
      <p:sp>
        <p:nvSpPr>
          <p:cNvPr id="47" name="矩形 46"/>
          <p:cNvSpPr/>
          <p:nvPr/>
        </p:nvSpPr>
        <p:spPr>
          <a:xfrm>
            <a:off x="4248472" y="41346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惰性气体，作为氩弧焊保护气体，氩本身无毒，但在高浓度时有窒息作用。当空气中氩气浓度高于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33%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时就有窒息的危险。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其它遵循气瓶使用通用注意事项</a:t>
            </a:r>
          </a:p>
        </p:txBody>
      </p:sp>
    </p:spTree>
    <p:extLst>
      <p:ext uri="{BB962C8B-B14F-4D97-AF65-F5344CB8AC3E}">
        <p14:creationId xmlns:p14="http://schemas.microsoft.com/office/powerpoint/2010/main" val="34034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611560" y="1052736"/>
            <a:ext cx="7920880" cy="16561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755576" y="1174249"/>
            <a:ext cx="1769928" cy="1413157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755576" y="1174249"/>
            <a:ext cx="1769928" cy="382543"/>
          </a:xfrm>
          <a:custGeom>
            <a:avLst/>
            <a:gdLst>
              <a:gd name="connsiteX0" fmla="*/ 146629 w 1769928"/>
              <a:gd name="connsiteY0" fmla="*/ 0 h 382543"/>
              <a:gd name="connsiteX1" fmla="*/ 1623299 w 1769928"/>
              <a:gd name="connsiteY1" fmla="*/ 0 h 382543"/>
              <a:gd name="connsiteX2" fmla="*/ 1769928 w 1769928"/>
              <a:gd name="connsiteY2" fmla="*/ 146629 h 382543"/>
              <a:gd name="connsiteX3" fmla="*/ 1769928 w 1769928"/>
              <a:gd name="connsiteY3" fmla="*/ 382543 h 382543"/>
              <a:gd name="connsiteX4" fmla="*/ 0 w 1769928"/>
              <a:gd name="connsiteY4" fmla="*/ 382543 h 382543"/>
              <a:gd name="connsiteX5" fmla="*/ 0 w 1769928"/>
              <a:gd name="connsiteY5" fmla="*/ 146629 h 382543"/>
              <a:gd name="connsiteX6" fmla="*/ 146629 w 1769928"/>
              <a:gd name="connsiteY6" fmla="*/ 0 h 38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9928" h="382543">
                <a:moveTo>
                  <a:pt x="146629" y="0"/>
                </a:moveTo>
                <a:lnTo>
                  <a:pt x="1623299" y="0"/>
                </a:lnTo>
                <a:cubicBezTo>
                  <a:pt x="1704280" y="0"/>
                  <a:pt x="1769928" y="65648"/>
                  <a:pt x="1769928" y="146629"/>
                </a:cubicBezTo>
                <a:lnTo>
                  <a:pt x="1769928" y="382543"/>
                </a:lnTo>
                <a:lnTo>
                  <a:pt x="0" y="382543"/>
                </a:lnTo>
                <a:lnTo>
                  <a:pt x="0" y="146629"/>
                </a:lnTo>
                <a:cubicBezTo>
                  <a:pt x="0" y="65648"/>
                  <a:pt x="65648" y="0"/>
                  <a:pt x="146629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07006" y="1156682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乙炔减压器</a:t>
            </a:r>
          </a:p>
        </p:txBody>
      </p:sp>
      <p:sp>
        <p:nvSpPr>
          <p:cNvPr id="10" name="矩形 9"/>
          <p:cNvSpPr/>
          <p:nvPr/>
        </p:nvSpPr>
        <p:spPr>
          <a:xfrm>
            <a:off x="3275856" y="1192939"/>
            <a:ext cx="367643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输入压力：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1.6MPA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调节范围：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0.01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-----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0.15MPA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公称流量：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5M3/h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11560" y="2960948"/>
            <a:ext cx="7920880" cy="16561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55576" y="3092767"/>
            <a:ext cx="1769928" cy="1413157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28195"/>
              <a:satOff val="-1322"/>
              <a:lumOff val="5650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任意多边形 12"/>
          <p:cNvSpPr/>
          <p:nvPr/>
        </p:nvSpPr>
        <p:spPr>
          <a:xfrm>
            <a:off x="755576" y="3082461"/>
            <a:ext cx="1769928" cy="382543"/>
          </a:xfrm>
          <a:custGeom>
            <a:avLst/>
            <a:gdLst>
              <a:gd name="connsiteX0" fmla="*/ 146629 w 1769928"/>
              <a:gd name="connsiteY0" fmla="*/ 0 h 382543"/>
              <a:gd name="connsiteX1" fmla="*/ 1623299 w 1769928"/>
              <a:gd name="connsiteY1" fmla="*/ 0 h 382543"/>
              <a:gd name="connsiteX2" fmla="*/ 1769928 w 1769928"/>
              <a:gd name="connsiteY2" fmla="*/ 146629 h 382543"/>
              <a:gd name="connsiteX3" fmla="*/ 1769928 w 1769928"/>
              <a:gd name="connsiteY3" fmla="*/ 382543 h 382543"/>
              <a:gd name="connsiteX4" fmla="*/ 0 w 1769928"/>
              <a:gd name="connsiteY4" fmla="*/ 382543 h 382543"/>
              <a:gd name="connsiteX5" fmla="*/ 0 w 1769928"/>
              <a:gd name="connsiteY5" fmla="*/ 146629 h 382543"/>
              <a:gd name="connsiteX6" fmla="*/ 146629 w 1769928"/>
              <a:gd name="connsiteY6" fmla="*/ 0 h 38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9928" h="382543">
                <a:moveTo>
                  <a:pt x="146629" y="0"/>
                </a:moveTo>
                <a:lnTo>
                  <a:pt x="1623299" y="0"/>
                </a:lnTo>
                <a:cubicBezTo>
                  <a:pt x="1704280" y="0"/>
                  <a:pt x="1769928" y="65648"/>
                  <a:pt x="1769928" y="146629"/>
                </a:cubicBezTo>
                <a:lnTo>
                  <a:pt x="1769928" y="382543"/>
                </a:lnTo>
                <a:lnTo>
                  <a:pt x="0" y="382543"/>
                </a:lnTo>
                <a:lnTo>
                  <a:pt x="0" y="146629"/>
                </a:lnTo>
                <a:cubicBezTo>
                  <a:pt x="0" y="65648"/>
                  <a:pt x="65648" y="0"/>
                  <a:pt x="146629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22892" y="3073677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丙烷减压器</a:t>
            </a:r>
          </a:p>
        </p:txBody>
      </p:sp>
      <p:sp>
        <p:nvSpPr>
          <p:cNvPr id="16" name="矩形 15"/>
          <p:cNvSpPr/>
          <p:nvPr/>
        </p:nvSpPr>
        <p:spPr>
          <a:xfrm>
            <a:off x="3310744" y="3129931"/>
            <a:ext cx="37815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输入压力：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1.6MPA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调节范围：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0-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--------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25MPA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公称流量：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1M3/h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11560" y="4874365"/>
            <a:ext cx="7920880" cy="16561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759534" y="4995877"/>
            <a:ext cx="1765970" cy="1409997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56391"/>
              <a:satOff val="-2645"/>
              <a:lumOff val="11299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755576" y="4995878"/>
            <a:ext cx="1769928" cy="382543"/>
          </a:xfrm>
          <a:custGeom>
            <a:avLst/>
            <a:gdLst>
              <a:gd name="connsiteX0" fmla="*/ 146629 w 1769928"/>
              <a:gd name="connsiteY0" fmla="*/ 0 h 382543"/>
              <a:gd name="connsiteX1" fmla="*/ 1623299 w 1769928"/>
              <a:gd name="connsiteY1" fmla="*/ 0 h 382543"/>
              <a:gd name="connsiteX2" fmla="*/ 1769928 w 1769928"/>
              <a:gd name="connsiteY2" fmla="*/ 146629 h 382543"/>
              <a:gd name="connsiteX3" fmla="*/ 1769928 w 1769928"/>
              <a:gd name="connsiteY3" fmla="*/ 382543 h 382543"/>
              <a:gd name="connsiteX4" fmla="*/ 0 w 1769928"/>
              <a:gd name="connsiteY4" fmla="*/ 382543 h 382543"/>
              <a:gd name="connsiteX5" fmla="*/ 0 w 1769928"/>
              <a:gd name="connsiteY5" fmla="*/ 146629 h 382543"/>
              <a:gd name="connsiteX6" fmla="*/ 146629 w 1769928"/>
              <a:gd name="connsiteY6" fmla="*/ 0 h 38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9928" h="382543">
                <a:moveTo>
                  <a:pt x="146629" y="0"/>
                </a:moveTo>
                <a:lnTo>
                  <a:pt x="1623299" y="0"/>
                </a:lnTo>
                <a:cubicBezTo>
                  <a:pt x="1704280" y="0"/>
                  <a:pt x="1769928" y="65648"/>
                  <a:pt x="1769928" y="146629"/>
                </a:cubicBezTo>
                <a:lnTo>
                  <a:pt x="1769928" y="382543"/>
                </a:lnTo>
                <a:lnTo>
                  <a:pt x="0" y="382543"/>
                </a:lnTo>
                <a:lnTo>
                  <a:pt x="0" y="146629"/>
                </a:lnTo>
                <a:cubicBezTo>
                  <a:pt x="0" y="65648"/>
                  <a:pt x="65648" y="0"/>
                  <a:pt x="146629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310744" y="5031461"/>
            <a:ext cx="403244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输入压力：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15MPA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调节范围：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0.1--------1.25MPA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公称流量：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40M3/h</a:t>
            </a:r>
          </a:p>
        </p:txBody>
      </p:sp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457200" y="121498"/>
            <a:ext cx="8229600" cy="5220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减压器介绍</a:t>
            </a:r>
          </a:p>
        </p:txBody>
      </p:sp>
    </p:spTree>
    <p:extLst>
      <p:ext uri="{BB962C8B-B14F-4D97-AF65-F5344CB8AC3E}">
        <p14:creationId xmlns:p14="http://schemas.microsoft.com/office/powerpoint/2010/main" val="174258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611560" y="1268760"/>
            <a:ext cx="7920880" cy="165618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l="6606" t="18724" r="7569" b="15490"/>
          <a:stretch/>
        </p:blipFill>
        <p:spPr>
          <a:xfrm>
            <a:off x="755576" y="1397344"/>
            <a:ext cx="1769928" cy="1409997"/>
          </a:xfrm>
          <a:custGeom>
            <a:avLst/>
            <a:gdLst>
              <a:gd name="connsiteX0" fmla="*/ 127520 w 1769928"/>
              <a:gd name="connsiteY0" fmla="*/ 0 h 1409997"/>
              <a:gd name="connsiteX1" fmla="*/ 1642408 w 1769928"/>
              <a:gd name="connsiteY1" fmla="*/ 0 h 1409997"/>
              <a:gd name="connsiteX2" fmla="*/ 1769928 w 1769928"/>
              <a:gd name="connsiteY2" fmla="*/ 127520 h 1409997"/>
              <a:gd name="connsiteX3" fmla="*/ 1769928 w 1769928"/>
              <a:gd name="connsiteY3" fmla="*/ 1282477 h 1409997"/>
              <a:gd name="connsiteX4" fmla="*/ 1642408 w 1769928"/>
              <a:gd name="connsiteY4" fmla="*/ 1409997 h 1409997"/>
              <a:gd name="connsiteX5" fmla="*/ 127520 w 1769928"/>
              <a:gd name="connsiteY5" fmla="*/ 1409997 h 1409997"/>
              <a:gd name="connsiteX6" fmla="*/ 0 w 1769928"/>
              <a:gd name="connsiteY6" fmla="*/ 1282477 h 1409997"/>
              <a:gd name="connsiteX7" fmla="*/ 0 w 1769928"/>
              <a:gd name="connsiteY7" fmla="*/ 127520 h 1409997"/>
              <a:gd name="connsiteX8" fmla="*/ 127520 w 1769928"/>
              <a:gd name="connsiteY8" fmla="*/ 0 h 140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9928" h="1409997">
                <a:moveTo>
                  <a:pt x="127520" y="0"/>
                </a:moveTo>
                <a:lnTo>
                  <a:pt x="1642408" y="0"/>
                </a:lnTo>
                <a:cubicBezTo>
                  <a:pt x="1712835" y="0"/>
                  <a:pt x="1769928" y="57093"/>
                  <a:pt x="1769928" y="127520"/>
                </a:cubicBezTo>
                <a:lnTo>
                  <a:pt x="1769928" y="1282477"/>
                </a:lnTo>
                <a:cubicBezTo>
                  <a:pt x="1769928" y="1352904"/>
                  <a:pt x="1712835" y="1409997"/>
                  <a:pt x="1642408" y="1409997"/>
                </a:cubicBezTo>
                <a:lnTo>
                  <a:pt x="127520" y="1409997"/>
                </a:lnTo>
                <a:cubicBezTo>
                  <a:pt x="57093" y="1409997"/>
                  <a:pt x="0" y="1352904"/>
                  <a:pt x="0" y="1282477"/>
                </a:cubicBezTo>
                <a:lnTo>
                  <a:pt x="0" y="127520"/>
                </a:lnTo>
                <a:cubicBezTo>
                  <a:pt x="0" y="57093"/>
                  <a:pt x="57093" y="0"/>
                  <a:pt x="127520" y="0"/>
                </a:cubicBezTo>
                <a:close/>
              </a:path>
            </a:pathLst>
          </a:custGeom>
        </p:spPr>
      </p:pic>
      <p:sp>
        <p:nvSpPr>
          <p:cNvPr id="7" name="任意多边形 6"/>
          <p:cNvSpPr/>
          <p:nvPr/>
        </p:nvSpPr>
        <p:spPr>
          <a:xfrm>
            <a:off x="755576" y="1391852"/>
            <a:ext cx="1769928" cy="382543"/>
          </a:xfrm>
          <a:custGeom>
            <a:avLst/>
            <a:gdLst>
              <a:gd name="connsiteX0" fmla="*/ 146629 w 1769928"/>
              <a:gd name="connsiteY0" fmla="*/ 0 h 382543"/>
              <a:gd name="connsiteX1" fmla="*/ 1623299 w 1769928"/>
              <a:gd name="connsiteY1" fmla="*/ 0 h 382543"/>
              <a:gd name="connsiteX2" fmla="*/ 1769928 w 1769928"/>
              <a:gd name="connsiteY2" fmla="*/ 146629 h 382543"/>
              <a:gd name="connsiteX3" fmla="*/ 1769928 w 1769928"/>
              <a:gd name="connsiteY3" fmla="*/ 382543 h 382543"/>
              <a:gd name="connsiteX4" fmla="*/ 0 w 1769928"/>
              <a:gd name="connsiteY4" fmla="*/ 382543 h 382543"/>
              <a:gd name="connsiteX5" fmla="*/ 0 w 1769928"/>
              <a:gd name="connsiteY5" fmla="*/ 146629 h 382543"/>
              <a:gd name="connsiteX6" fmla="*/ 146629 w 1769928"/>
              <a:gd name="connsiteY6" fmla="*/ 0 h 38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9928" h="382543">
                <a:moveTo>
                  <a:pt x="146629" y="0"/>
                </a:moveTo>
                <a:lnTo>
                  <a:pt x="1623299" y="0"/>
                </a:lnTo>
                <a:cubicBezTo>
                  <a:pt x="1704280" y="0"/>
                  <a:pt x="1769928" y="65648"/>
                  <a:pt x="1769928" y="146629"/>
                </a:cubicBezTo>
                <a:lnTo>
                  <a:pt x="1769928" y="382543"/>
                </a:lnTo>
                <a:lnTo>
                  <a:pt x="0" y="382543"/>
                </a:lnTo>
                <a:lnTo>
                  <a:pt x="0" y="146629"/>
                </a:lnTo>
                <a:cubicBezTo>
                  <a:pt x="0" y="65648"/>
                  <a:pt x="65648" y="0"/>
                  <a:pt x="146629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07006" y="141277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氩气减压器</a:t>
            </a:r>
          </a:p>
        </p:txBody>
      </p:sp>
      <p:sp>
        <p:nvSpPr>
          <p:cNvPr id="12" name="矩形 11"/>
          <p:cNvSpPr/>
          <p:nvPr/>
        </p:nvSpPr>
        <p:spPr>
          <a:xfrm>
            <a:off x="3131840" y="1412776"/>
            <a:ext cx="4572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无电加热装置，适用于纯氩气或氧氩混合气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额定输入压力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15MPa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额定输出压力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0.16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MPa</a:t>
            </a:r>
            <a:endParaRPr lang="zh-CN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11560" y="4005064"/>
            <a:ext cx="7920880" cy="201622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55576" y="4121849"/>
            <a:ext cx="1769928" cy="1755423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effectLst/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alpha val="90000"/>
              <a:hueOff val="56391"/>
              <a:satOff val="-2645"/>
              <a:lumOff val="11299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755576" y="4128156"/>
            <a:ext cx="1769928" cy="382543"/>
          </a:xfrm>
          <a:custGeom>
            <a:avLst/>
            <a:gdLst>
              <a:gd name="connsiteX0" fmla="*/ 146629 w 1769928"/>
              <a:gd name="connsiteY0" fmla="*/ 0 h 382543"/>
              <a:gd name="connsiteX1" fmla="*/ 1623299 w 1769928"/>
              <a:gd name="connsiteY1" fmla="*/ 0 h 382543"/>
              <a:gd name="connsiteX2" fmla="*/ 1769928 w 1769928"/>
              <a:gd name="connsiteY2" fmla="*/ 146629 h 382543"/>
              <a:gd name="connsiteX3" fmla="*/ 1769928 w 1769928"/>
              <a:gd name="connsiteY3" fmla="*/ 382543 h 382543"/>
              <a:gd name="connsiteX4" fmla="*/ 0 w 1769928"/>
              <a:gd name="connsiteY4" fmla="*/ 382543 h 382543"/>
              <a:gd name="connsiteX5" fmla="*/ 0 w 1769928"/>
              <a:gd name="connsiteY5" fmla="*/ 146629 h 382543"/>
              <a:gd name="connsiteX6" fmla="*/ 146629 w 1769928"/>
              <a:gd name="connsiteY6" fmla="*/ 0 h 38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9928" h="382543">
                <a:moveTo>
                  <a:pt x="146629" y="0"/>
                </a:moveTo>
                <a:lnTo>
                  <a:pt x="1623299" y="0"/>
                </a:lnTo>
                <a:cubicBezTo>
                  <a:pt x="1704280" y="0"/>
                  <a:pt x="1769928" y="65648"/>
                  <a:pt x="1769928" y="146629"/>
                </a:cubicBezTo>
                <a:lnTo>
                  <a:pt x="1769928" y="382543"/>
                </a:lnTo>
                <a:lnTo>
                  <a:pt x="0" y="382543"/>
                </a:lnTo>
                <a:lnTo>
                  <a:pt x="0" y="146629"/>
                </a:lnTo>
                <a:cubicBezTo>
                  <a:pt x="0" y="65648"/>
                  <a:pt x="65648" y="0"/>
                  <a:pt x="146629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697945" y="4063871"/>
            <a:ext cx="5990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适用于二氧化碳保护焊，也可使用于混合气体保护焊（</a:t>
            </a: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MAG)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电加热结构确保气体不会冻结，输入电压交流 </a:t>
            </a: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 </a:t>
            </a: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220V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三种规格 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额定输入压力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15MPa 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额定输出压力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0.35</a:t>
            </a:r>
            <a:r>
              <a:rPr lang="en-US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MPa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4426" y="414136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二氧化碳减压器</a:t>
            </a:r>
          </a:p>
        </p:txBody>
      </p:sp>
    </p:spTree>
    <p:extLst>
      <p:ext uri="{BB962C8B-B14F-4D97-AF65-F5344CB8AC3E}">
        <p14:creationId xmlns:p14="http://schemas.microsoft.com/office/powerpoint/2010/main" val="16791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2"/>
          <a:stretch/>
        </p:blipFill>
        <p:spPr>
          <a:xfrm>
            <a:off x="-19159" y="2276872"/>
            <a:ext cx="9157529" cy="45811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5093" y="154357"/>
            <a:ext cx="344902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减压器操作规程</a:t>
            </a:r>
          </a:p>
        </p:txBody>
      </p:sp>
      <p:sp>
        <p:nvSpPr>
          <p:cNvPr id="6" name="矩形 5"/>
          <p:cNvSpPr/>
          <p:nvPr/>
        </p:nvSpPr>
        <p:spPr>
          <a:xfrm>
            <a:off x="-19159" y="2276872"/>
            <a:ext cx="9157529" cy="4581128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3568" y="1692387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安装及使用方法</a:t>
            </a:r>
          </a:p>
        </p:txBody>
      </p:sp>
      <p:sp>
        <p:nvSpPr>
          <p:cNvPr id="7" name="椭圆 6"/>
          <p:cNvSpPr/>
          <p:nvPr/>
        </p:nvSpPr>
        <p:spPr>
          <a:xfrm>
            <a:off x="1079612" y="2773618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15616" y="27948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63688" y="28721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气瓶自理放穏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1074521" y="3440159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10525" y="346135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0282" y="3429000"/>
            <a:ext cx="66481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清除瓶阀处有油或润滑剂及危险品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注意：如瓶阀处有油或润滑剂，则停止使用，并通知相关管理人员与供应商联系</a:t>
            </a:r>
          </a:p>
        </p:txBody>
      </p:sp>
      <p:sp>
        <p:nvSpPr>
          <p:cNvPr id="13" name="椭圆 12"/>
          <p:cNvSpPr/>
          <p:nvPr/>
        </p:nvSpPr>
        <p:spPr>
          <a:xfrm>
            <a:off x="1074521" y="4794614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10525" y="481580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40282" y="4766830"/>
            <a:ext cx="6484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站立气瓶的一侧，快速开闭瓶阀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秒，以便清洁阀口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注意：不要开的时间太长，否则排气方向的压力会使气瓶翻倒</a:t>
            </a:r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1093070" y="5701289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29074" y="572248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51293" y="5676318"/>
            <a:ext cx="56166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确认所使用的减压器调压范围及适用于何种气体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8901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4727"/>
          <a:stretch/>
        </p:blipFill>
        <p:spPr>
          <a:xfrm>
            <a:off x="-4446" y="476672"/>
            <a:ext cx="9144000" cy="59046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76672"/>
            <a:ext cx="9144000" cy="5904656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747632" y="5631681"/>
            <a:ext cx="61367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按要求接上软管，并用扳手锁紧</a:t>
            </a:r>
          </a:p>
        </p:txBody>
      </p:sp>
      <p:sp>
        <p:nvSpPr>
          <p:cNvPr id="7" name="椭圆 6"/>
          <p:cNvSpPr/>
          <p:nvPr/>
        </p:nvSpPr>
        <p:spPr>
          <a:xfrm>
            <a:off x="1079612" y="692696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15616" y="71389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08427" y="713891"/>
            <a:ext cx="66247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清除减压器进气口的油渍及危险品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注意：如发现进气口有油渍或润滑油，则停止使用，并通知相关管理人员与供应商联系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079612" y="1992900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15616" y="201409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20325" y="1972289"/>
            <a:ext cx="6596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将减压器安装在相应的气瓶上，并使用扳手锁紧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注意：减压器带有浮子流量计，则流量计必须处于直立状态</a:t>
            </a:r>
          </a:p>
        </p:txBody>
      </p:sp>
      <p:sp>
        <p:nvSpPr>
          <p:cNvPr id="13" name="椭圆 12"/>
          <p:cNvSpPr/>
          <p:nvPr/>
        </p:nvSpPr>
        <p:spPr>
          <a:xfrm>
            <a:off x="1077154" y="2928715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13158" y="29499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47632" y="2884147"/>
            <a:ext cx="6496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顺时针旋转调压把手，使调压弹簧处于自由状态，并关闭流量计调节旋钮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注意：打开瓶阀时，如调压把手没有完全旋松，则瞬时压力有可能损坏膜片，从而导致减压器失效，严重会伤害人身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77154" y="4581128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13158" y="46023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739208" y="4581128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慢慢打开瓶阀，用专用的设备检查减压器与瓶阀连接处是否有漏</a:t>
            </a:r>
          </a:p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注意：打开瓶阀不要正对或背对减压器，乙炔的瓶阀应开到最小</a:t>
            </a:r>
          </a:p>
        </p:txBody>
      </p:sp>
      <p:sp>
        <p:nvSpPr>
          <p:cNvPr id="19" name="椭圆 18"/>
          <p:cNvSpPr/>
          <p:nvPr/>
        </p:nvSpPr>
        <p:spPr>
          <a:xfrm>
            <a:off x="1077154" y="5657038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13158" y="567823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020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1" b="4727"/>
          <a:stretch/>
        </p:blipFill>
        <p:spPr>
          <a:xfrm>
            <a:off x="-4446" y="476672"/>
            <a:ext cx="9144000" cy="590465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4446" y="476672"/>
            <a:ext cx="9144000" cy="5904656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3800" y="4189320"/>
            <a:ext cx="7098680" cy="1865126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调节减压器将压力调节到所需要的使用的压力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a.</a:t>
            </a:r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如减压器为电加热式，必须确认使用指定的电压，注意不得用错，否则将有可能烧毁设备，引起电击伤，导致严重后果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b.</a:t>
            </a:r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如减压器为电加热式，使用前需预热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5-10</a:t>
            </a:r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  <p:sp>
        <p:nvSpPr>
          <p:cNvPr id="7" name="椭圆 6"/>
          <p:cNvSpPr/>
          <p:nvPr/>
        </p:nvSpPr>
        <p:spPr>
          <a:xfrm>
            <a:off x="1079612" y="986174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43608" y="104280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63688" y="981381"/>
            <a:ext cx="66967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由于软管内部可能存在灰尘，杂物或滑石粉，使用前需进行吹尘处理，但在软管吹气时，应保持良好的通风条件：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a.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旋转调压把手，允许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0.03MPa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的压力通过软管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b.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气体通过时间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秒左右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c. 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旋转调压把手或流量计旋转，关闭出气口</a:t>
            </a:r>
          </a:p>
        </p:txBody>
      </p:sp>
      <p:sp>
        <p:nvSpPr>
          <p:cNvPr id="10" name="椭圆 9"/>
          <p:cNvSpPr/>
          <p:nvPr/>
        </p:nvSpPr>
        <p:spPr>
          <a:xfrm>
            <a:off x="1079612" y="3146414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07605" y="3198387"/>
            <a:ext cx="648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687" y="3116529"/>
            <a:ext cx="66967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在软管的另一端接上所需要的设备（焊炬、割炬或其他设备）并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用扳手锁紧</a:t>
            </a:r>
          </a:p>
        </p:txBody>
      </p:sp>
      <p:sp>
        <p:nvSpPr>
          <p:cNvPr id="13" name="椭圆 12"/>
          <p:cNvSpPr/>
          <p:nvPr/>
        </p:nvSpPr>
        <p:spPr>
          <a:xfrm>
            <a:off x="1079612" y="4133331"/>
            <a:ext cx="504056" cy="504056"/>
          </a:xfrm>
          <a:prstGeom prst="ellipse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10123" y="4191521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900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9" b="1"/>
          <a:stretch/>
        </p:blipFill>
        <p:spPr>
          <a:xfrm>
            <a:off x="-1367" y="1196752"/>
            <a:ext cx="9145367" cy="565057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516" y="130622"/>
            <a:ext cx="8229600" cy="5620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减压器使用后注意事项</a:t>
            </a:r>
          </a:p>
        </p:txBody>
      </p:sp>
      <p:sp>
        <p:nvSpPr>
          <p:cNvPr id="5" name="矩形 4"/>
          <p:cNvSpPr/>
          <p:nvPr/>
        </p:nvSpPr>
        <p:spPr>
          <a:xfrm>
            <a:off x="2269" y="1196751"/>
            <a:ext cx="9144000" cy="3024337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233113"/>
            <a:ext cx="8677446" cy="280831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关闭气瓶阀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开放气体出口，排除减压器管道内的剩余气体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剩余气体排完后关闭出口阀门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逆时针旋松调压把手，使调压弹簧处于自由状态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片刻之后，检查减压器上的压力表是否归零，以检查气瓶阀是否完全关闭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如果需要的话，卸下减压器，并使用保护套将加压器进出气口套好</a:t>
            </a:r>
          </a:p>
        </p:txBody>
      </p:sp>
    </p:spTree>
    <p:extLst>
      <p:ext uri="{BB962C8B-B14F-4D97-AF65-F5344CB8AC3E}">
        <p14:creationId xmlns:p14="http://schemas.microsoft.com/office/powerpoint/2010/main" val="14545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4653136"/>
            <a:ext cx="9144000" cy="2203184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402" y="215625"/>
            <a:ext cx="8229600" cy="4369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减压器日常检查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4797152"/>
            <a:ext cx="8352928" cy="192569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气体减压器中没有气体时，确认压力表指针回零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在气体减压器中含有气体时，用肥皂水检查各螺纹连接部位是否有泄露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供气后，确认气体流量（或压力）进行连续调节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供气后，确认没有气体从安全阀中泄露</a:t>
            </a:r>
          </a:p>
        </p:txBody>
      </p:sp>
    </p:spTree>
    <p:extLst>
      <p:ext uri="{BB962C8B-B14F-4D97-AF65-F5344CB8AC3E}">
        <p14:creationId xmlns:p14="http://schemas.microsoft.com/office/powerpoint/2010/main" val="2794362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减压器维修及维护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8984" y="1772816"/>
            <a:ext cx="7746032" cy="424847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以下情况发生，就需要更换零部件。此时不可自行拆装，通知相关人员与供应商联系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气体减压器中含有气体时，气体从各螺纹连接处泄露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气体减压器中不含气体时，压力表指针不回零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供气后，流量计或压力不能连续调节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供气后压力表指针不抬高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供气后气体从安全阀中泄露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压力表损坏会流量计损坏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调节把手处于旋松状态时有气体从减压器出气口排出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注意：自行拆装气体加压器零部件将会造成设备损坏，甚至严重人身伤害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810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96" y="2565400"/>
            <a:ext cx="3816350" cy="3384550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6" y="2565400"/>
            <a:ext cx="3816350" cy="3384550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2975178" y="3269411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2736497" y="2139351"/>
            <a:ext cx="327804" cy="1130060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734617" y="1920328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22176" y="196207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气瓶无固定</a:t>
            </a:r>
          </a:p>
        </p:txBody>
      </p:sp>
      <p:sp>
        <p:nvSpPr>
          <p:cNvPr id="15" name="椭圆 14"/>
          <p:cNvSpPr/>
          <p:nvPr/>
        </p:nvSpPr>
        <p:spPr>
          <a:xfrm>
            <a:off x="2702518" y="2102373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756623" y="4290547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 flipV="1">
            <a:off x="2513566" y="4440185"/>
            <a:ext cx="327804" cy="1935813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558132" y="6159975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531782" y="6338616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7327" y="618792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胶圈不齐全</a:t>
            </a:r>
          </a:p>
        </p:txBody>
      </p:sp>
      <p:sp>
        <p:nvSpPr>
          <p:cNvPr id="21" name="椭圆 20"/>
          <p:cNvSpPr/>
          <p:nvPr/>
        </p:nvSpPr>
        <p:spPr>
          <a:xfrm>
            <a:off x="5090761" y="2991486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 flipH="1">
            <a:off x="5175508" y="2139350"/>
            <a:ext cx="327804" cy="925987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5469334" y="1936726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0629" y="198296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气瓶进行固定</a:t>
            </a:r>
          </a:p>
        </p:txBody>
      </p:sp>
      <p:sp>
        <p:nvSpPr>
          <p:cNvPr id="25" name="椭圆 24"/>
          <p:cNvSpPr/>
          <p:nvPr/>
        </p:nvSpPr>
        <p:spPr>
          <a:xfrm>
            <a:off x="5425726" y="2102373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400952" y="4074524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flipH="1" flipV="1">
            <a:off x="6487941" y="4224161"/>
            <a:ext cx="327804" cy="2151836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6756214" y="6135106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6740958" y="6348510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988476" y="6159975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至少两个胶圈</a:t>
            </a:r>
          </a:p>
        </p:txBody>
      </p:sp>
      <p:sp>
        <p:nvSpPr>
          <p:cNvPr id="9" name="矩形 8"/>
          <p:cNvSpPr/>
          <p:nvPr/>
        </p:nvSpPr>
        <p:spPr>
          <a:xfrm>
            <a:off x="3674051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804584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4894164" y="6166275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3795798" y="6159975"/>
            <a:ext cx="328502" cy="355097"/>
            <a:chOff x="3732098" y="6094974"/>
            <a:chExt cx="412085" cy="445447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3732098" y="6094974"/>
              <a:ext cx="412085" cy="445447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3741945" y="6095395"/>
              <a:ext cx="392389" cy="445026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61591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064ECD6-D2C2-412E-9F86-2DCF61F33A34}"/>
              </a:ext>
            </a:extLst>
          </p:cNvPr>
          <p:cNvSpPr/>
          <p:nvPr/>
        </p:nvSpPr>
        <p:spPr>
          <a:xfrm>
            <a:off x="179512" y="1772816"/>
            <a:ext cx="3286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333333"/>
                </a:solidFill>
                <a:latin typeface="mp-quote"/>
              </a:rPr>
              <a:t>真是命大，万一被击中不堪设想！</a:t>
            </a:r>
            <a:endParaRPr lang="zh-CN" altLang="en-US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5D811B-F918-46A0-8594-B3C97529BA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1" y="2276872"/>
            <a:ext cx="4141404" cy="30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AA3199A-F82D-4DE6-AC60-A6F975A5A64D}"/>
              </a:ext>
            </a:extLst>
          </p:cNvPr>
          <p:cNvSpPr/>
          <p:nvPr/>
        </p:nvSpPr>
        <p:spPr>
          <a:xfrm>
            <a:off x="4486870" y="11247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b="1" dirty="0">
                <a:solidFill>
                  <a:srgbClr val="333333"/>
                </a:solidFill>
                <a:latin typeface="&amp;quot"/>
              </a:rPr>
              <a:t>这个就没那么幸运了</a:t>
            </a:r>
            <a:endParaRPr lang="zh-CN" altLang="en-US" dirty="0">
              <a:solidFill>
                <a:srgbClr val="333333"/>
              </a:solidFill>
              <a:latin typeface="&amp;quot"/>
            </a:endParaRPr>
          </a:p>
          <a:p>
            <a:pPr algn="ctr"/>
            <a:r>
              <a:rPr lang="zh-CN" altLang="en-US" dirty="0">
                <a:solidFill>
                  <a:srgbClr val="333333"/>
                </a:solidFill>
                <a:latin typeface="&amp;quot"/>
              </a:rPr>
              <a:t>上海某企业装卸气瓶过程中，</a:t>
            </a:r>
            <a:endParaRPr lang="en-US" altLang="zh-CN" dirty="0">
              <a:solidFill>
                <a:srgbClr val="333333"/>
              </a:solidFill>
              <a:latin typeface="&amp;quot"/>
            </a:endParaRPr>
          </a:p>
          <a:p>
            <a:pPr algn="ctr"/>
            <a:r>
              <a:rPr lang="zh-CN" altLang="en-US" dirty="0">
                <a:solidFill>
                  <a:srgbClr val="333333"/>
                </a:solidFill>
                <a:latin typeface="&amp;quot"/>
              </a:rPr>
              <a:t>击中一名员工，致其当场死亡！</a:t>
            </a:r>
            <a:endParaRPr lang="zh-CN" altLang="en-US" b="0" i="0" u="none" strike="noStrike" dirty="0">
              <a:solidFill>
                <a:srgbClr val="333333"/>
              </a:solidFill>
              <a:effectLst/>
              <a:latin typeface="&amp;quo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9E5EDB6-CD2A-4A4B-AA2E-2F0A8A468D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08" y="2276872"/>
            <a:ext cx="3303116" cy="316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68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3671887" cy="3313113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65400"/>
            <a:ext cx="3816350" cy="3311525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 8"/>
          <p:cNvSpPr/>
          <p:nvPr/>
        </p:nvSpPr>
        <p:spPr>
          <a:xfrm>
            <a:off x="2149475" y="2135855"/>
            <a:ext cx="327804" cy="1130060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47595" y="1916832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402162" y="3236255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52561" y="194819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无目视标签</a:t>
            </a:r>
          </a:p>
        </p:txBody>
      </p:sp>
      <p:sp>
        <p:nvSpPr>
          <p:cNvPr id="14" name="椭圆 13"/>
          <p:cNvSpPr/>
          <p:nvPr/>
        </p:nvSpPr>
        <p:spPr>
          <a:xfrm>
            <a:off x="2103768" y="2100415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088965" y="2700885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flipH="1">
            <a:off x="6173712" y="2154973"/>
            <a:ext cx="327804" cy="608872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467538" y="1952348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423930" y="2117995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85220" y="198621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规范的目视标签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1" name="矩形 20"/>
          <p:cNvSpPr/>
          <p:nvPr/>
        </p:nvSpPr>
        <p:spPr>
          <a:xfrm>
            <a:off x="3674051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804584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4894164" y="6166275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795798" y="6159975"/>
            <a:ext cx="328502" cy="355097"/>
            <a:chOff x="3732098" y="6094974"/>
            <a:chExt cx="412085" cy="44544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732098" y="6094974"/>
              <a:ext cx="412085" cy="445447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741945" y="6095395"/>
              <a:ext cx="392389" cy="445026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008016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IMG_1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90813"/>
            <a:ext cx="3743325" cy="3257550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79" name="Picture 3" descr="IMG_12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743325" cy="3240088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 9"/>
          <p:cNvSpPr/>
          <p:nvPr/>
        </p:nvSpPr>
        <p:spPr>
          <a:xfrm>
            <a:off x="2149475" y="2329570"/>
            <a:ext cx="327804" cy="936345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35421" y="2072871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402162" y="3236255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106902" y="2288895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5654" y="210422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气瓶无手轮</a:t>
            </a:r>
          </a:p>
        </p:txBody>
      </p:sp>
      <p:sp>
        <p:nvSpPr>
          <p:cNvPr id="15" name="椭圆 14"/>
          <p:cNvSpPr/>
          <p:nvPr/>
        </p:nvSpPr>
        <p:spPr>
          <a:xfrm>
            <a:off x="5946090" y="2862083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flipH="1">
            <a:off x="6030837" y="2316171"/>
            <a:ext cx="327804" cy="608872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324663" y="2113546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281055" y="2279193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78964" y="213820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气瓶手轮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1" name="矩形 20"/>
          <p:cNvSpPr/>
          <p:nvPr/>
        </p:nvSpPr>
        <p:spPr>
          <a:xfrm>
            <a:off x="3674051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804584" y="6050584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4894164" y="6166275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795798" y="6159975"/>
            <a:ext cx="328502" cy="355097"/>
            <a:chOff x="3732098" y="6094974"/>
            <a:chExt cx="412085" cy="44544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732098" y="6094974"/>
              <a:ext cx="412085" cy="445447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741945" y="6095395"/>
              <a:ext cx="392389" cy="445026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41433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10" y="2369397"/>
            <a:ext cx="3519488" cy="3244076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58104"/>
            <a:ext cx="3600449" cy="3255368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 8"/>
          <p:cNvSpPr/>
          <p:nvPr/>
        </p:nvSpPr>
        <p:spPr>
          <a:xfrm>
            <a:off x="2328624" y="1998065"/>
            <a:ext cx="327804" cy="967796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14570" y="1772816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581311" y="2936200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286051" y="1975344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94538" y="179067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气瓶倒放</a:t>
            </a:r>
          </a:p>
        </p:txBody>
      </p:sp>
      <p:sp>
        <p:nvSpPr>
          <p:cNvPr id="14" name="椭圆 13"/>
          <p:cNvSpPr/>
          <p:nvPr/>
        </p:nvSpPr>
        <p:spPr>
          <a:xfrm>
            <a:off x="5260300" y="2530578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flipH="1">
            <a:off x="5345047" y="1984666"/>
            <a:ext cx="327804" cy="608872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5638873" y="1782041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604894" y="1950687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66677" y="1824656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气瓶应直立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0" name="矩形 19"/>
          <p:cNvSpPr/>
          <p:nvPr/>
        </p:nvSpPr>
        <p:spPr>
          <a:xfrm>
            <a:off x="3674051" y="5742480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804584" y="5742480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894164" y="5858171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3795798" y="5851871"/>
            <a:ext cx="328502" cy="355097"/>
            <a:chOff x="3732098" y="6094974"/>
            <a:chExt cx="412085" cy="445447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3732098" y="6094974"/>
              <a:ext cx="412085" cy="445447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3741945" y="6095395"/>
              <a:ext cx="392389" cy="445026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55446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IMG_12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81300"/>
            <a:ext cx="3816350" cy="3240088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27" name="Picture 3" descr="IMG_1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781300"/>
            <a:ext cx="3744913" cy="3240088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 9"/>
          <p:cNvSpPr/>
          <p:nvPr/>
        </p:nvSpPr>
        <p:spPr>
          <a:xfrm>
            <a:off x="2329387" y="2358105"/>
            <a:ext cx="327804" cy="967796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15333" y="2132856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582074" y="3296240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86814" y="2335384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27030" y="216891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压力表完好</a:t>
            </a:r>
          </a:p>
        </p:txBody>
      </p:sp>
      <p:sp>
        <p:nvSpPr>
          <p:cNvPr id="15" name="椭圆 14"/>
          <p:cNvSpPr/>
          <p:nvPr/>
        </p:nvSpPr>
        <p:spPr>
          <a:xfrm>
            <a:off x="6065635" y="3359334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flipH="1">
            <a:off x="6150382" y="2329712"/>
            <a:ext cx="327804" cy="1029621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444208" y="2127088"/>
            <a:ext cx="2592288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400600" y="2292735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434578" y="217701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气瓶用到最后留“余压”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2" name="矩形 21"/>
          <p:cNvSpPr/>
          <p:nvPr/>
        </p:nvSpPr>
        <p:spPr>
          <a:xfrm>
            <a:off x="4932040" y="6218676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5021620" y="6334367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3707904" y="6218676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3797484" y="6334367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116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IMG_07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3744912" cy="3417887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1" name="Picture 3" descr="IMG_1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6838"/>
            <a:ext cx="3744912" cy="3417887"/>
          </a:xfrm>
          <a:prstGeom prst="rect">
            <a:avLst/>
          </a:prstGeom>
          <a:noFill/>
          <a:ln w="44450" cap="rnd" cmpd="sng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 9"/>
          <p:cNvSpPr/>
          <p:nvPr/>
        </p:nvSpPr>
        <p:spPr>
          <a:xfrm>
            <a:off x="2329387" y="2232436"/>
            <a:ext cx="327804" cy="1556853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94564" y="1995833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572444" y="3789290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286814" y="2197412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32222" y="202719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管线开裂</a:t>
            </a:r>
          </a:p>
        </p:txBody>
      </p:sp>
      <p:sp>
        <p:nvSpPr>
          <p:cNvPr id="15" name="椭圆 14"/>
          <p:cNvSpPr/>
          <p:nvPr/>
        </p:nvSpPr>
        <p:spPr>
          <a:xfrm>
            <a:off x="6090552" y="3739807"/>
            <a:ext cx="169494" cy="16949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 flipH="1">
            <a:off x="6175299" y="2198457"/>
            <a:ext cx="327804" cy="1576279"/>
          </a:xfrm>
          <a:custGeom>
            <a:avLst/>
            <a:gdLst>
              <a:gd name="connsiteX0" fmla="*/ 327804 w 327804"/>
              <a:gd name="connsiteY0" fmla="*/ 1130060 h 1130060"/>
              <a:gd name="connsiteX1" fmla="*/ 327804 w 327804"/>
              <a:gd name="connsiteY1" fmla="*/ 0 h 1130060"/>
              <a:gd name="connsiteX2" fmla="*/ 0 w 327804"/>
              <a:gd name="connsiteY2" fmla="*/ 0 h 113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804" h="1130060">
                <a:moveTo>
                  <a:pt x="327804" y="1130060"/>
                </a:moveTo>
                <a:lnTo>
                  <a:pt x="327804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6469125" y="1995833"/>
            <a:ext cx="1992250" cy="43204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6435146" y="2164479"/>
            <a:ext cx="67957" cy="67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81992" y="202719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应有防回火装置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1" name="矩形 20"/>
          <p:cNvSpPr/>
          <p:nvPr/>
        </p:nvSpPr>
        <p:spPr>
          <a:xfrm>
            <a:off x="3729499" y="6171095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860032" y="6171095"/>
            <a:ext cx="576064" cy="576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4949612" y="6286786"/>
            <a:ext cx="401975" cy="307763"/>
          </a:xfrm>
          <a:custGeom>
            <a:avLst/>
            <a:gdLst>
              <a:gd name="connsiteX0" fmla="*/ 0 w 552090"/>
              <a:gd name="connsiteY0" fmla="*/ 198408 h 422695"/>
              <a:gd name="connsiteX1" fmla="*/ 189781 w 552090"/>
              <a:gd name="connsiteY1" fmla="*/ 422695 h 422695"/>
              <a:gd name="connsiteX2" fmla="*/ 552090 w 552090"/>
              <a:gd name="connsiteY2" fmla="*/ 0 h 42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090" h="422695">
                <a:moveTo>
                  <a:pt x="0" y="198408"/>
                </a:moveTo>
                <a:lnTo>
                  <a:pt x="189781" y="422695"/>
                </a:lnTo>
                <a:lnTo>
                  <a:pt x="55209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851246" y="6280486"/>
            <a:ext cx="328502" cy="355097"/>
            <a:chOff x="3732098" y="6094974"/>
            <a:chExt cx="412085" cy="44544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732098" y="6094974"/>
              <a:ext cx="412085" cy="445447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3741945" y="6095395"/>
              <a:ext cx="392389" cy="445026"/>
            </a:xfrm>
            <a:prstGeom prst="lin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73094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AutoShape 2" descr="图片2"/>
          <p:cNvSpPr>
            <a:spLocks noChangeArrowheads="1"/>
          </p:cNvSpPr>
          <p:nvPr/>
        </p:nvSpPr>
        <p:spPr bwMode="auto">
          <a:xfrm>
            <a:off x="763374" y="5006071"/>
            <a:ext cx="1872828" cy="1584325"/>
          </a:xfrm>
          <a:prstGeom prst="hexagon">
            <a:avLst>
              <a:gd name="adj" fmla="val 30661"/>
              <a:gd name="vf" fmla="val 115470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 cap="rnd">
            <a:solidFill>
              <a:srgbClr val="0070C0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3299" name="AutoShape 3" descr="图片1"/>
          <p:cNvSpPr>
            <a:spLocks noChangeArrowheads="1"/>
          </p:cNvSpPr>
          <p:nvPr/>
        </p:nvSpPr>
        <p:spPr bwMode="auto">
          <a:xfrm>
            <a:off x="870799" y="1406092"/>
            <a:ext cx="1801812" cy="1584325"/>
          </a:xfrm>
          <a:prstGeom prst="hexagon">
            <a:avLst>
              <a:gd name="adj" fmla="val 28432"/>
              <a:gd name="vf" fmla="val 115470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8100" cap="rnd">
            <a:solidFill>
              <a:srgbClr val="0070C0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3300" name="AutoShape 4" descr="图片3"/>
          <p:cNvSpPr>
            <a:spLocks noChangeArrowheads="1"/>
          </p:cNvSpPr>
          <p:nvPr/>
        </p:nvSpPr>
        <p:spPr bwMode="auto">
          <a:xfrm>
            <a:off x="6081484" y="2924944"/>
            <a:ext cx="2305050" cy="2088133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00" cap="rnd">
            <a:solidFill>
              <a:srgbClr val="0070C0"/>
            </a:solidFill>
            <a:prstDash val="solid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55398" name="AutoShape 6"/>
          <p:cNvSpPr>
            <a:spLocks noChangeArrowheads="1"/>
          </p:cNvSpPr>
          <p:nvPr/>
        </p:nvSpPr>
        <p:spPr bwMode="auto">
          <a:xfrm>
            <a:off x="1278548" y="3098131"/>
            <a:ext cx="938336" cy="1800225"/>
          </a:xfrm>
          <a:prstGeom prst="upDownArrow">
            <a:avLst>
              <a:gd name="adj1" fmla="val 50000"/>
              <a:gd name="adj2" fmla="val 33353"/>
            </a:avLst>
          </a:prstGeom>
          <a:noFill/>
          <a:ln w="41275" algn="ctr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000" dirty="0">
              <a:solidFill>
                <a:schemeClr val="hlink"/>
              </a:solidFill>
              <a:latin typeface="Tahoma" pitchFamily="34" charset="0"/>
              <a:ea typeface="方正小标宋简体" pitchFamily="65" charset="-122"/>
            </a:endParaRPr>
          </a:p>
        </p:txBody>
      </p:sp>
      <p:sp>
        <p:nvSpPr>
          <p:cNvPr id="955399" name="AutoShape 7"/>
          <p:cNvSpPr>
            <a:spLocks noChangeArrowheads="1"/>
          </p:cNvSpPr>
          <p:nvPr/>
        </p:nvSpPr>
        <p:spPr bwMode="auto">
          <a:xfrm rot="-1200000">
            <a:off x="2742776" y="4790171"/>
            <a:ext cx="3302000" cy="817562"/>
          </a:xfrm>
          <a:prstGeom prst="leftRightArrow">
            <a:avLst>
              <a:gd name="adj1" fmla="val 50000"/>
              <a:gd name="adj2" fmla="val 80777"/>
            </a:avLst>
          </a:prstGeom>
          <a:noFill/>
          <a:ln w="41275" algn="ctr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000" dirty="0">
              <a:solidFill>
                <a:schemeClr val="hlink"/>
              </a:solidFill>
              <a:latin typeface="Tahoma" pitchFamily="34" charset="0"/>
              <a:ea typeface="方正小标宋简体" pitchFamily="65" charset="-122"/>
            </a:endParaRPr>
          </a:p>
        </p:txBody>
      </p:sp>
      <p:sp>
        <p:nvSpPr>
          <p:cNvPr id="955400" name="AutoShape 8"/>
          <p:cNvSpPr>
            <a:spLocks noChangeArrowheads="1"/>
          </p:cNvSpPr>
          <p:nvPr/>
        </p:nvSpPr>
        <p:spPr bwMode="auto">
          <a:xfrm rot="600000">
            <a:off x="2742776" y="2342246"/>
            <a:ext cx="3302000" cy="787400"/>
          </a:xfrm>
          <a:prstGeom prst="leftRightArrow">
            <a:avLst>
              <a:gd name="adj1" fmla="val 50000"/>
              <a:gd name="adj2" fmla="val 83871"/>
            </a:avLst>
          </a:prstGeom>
          <a:noFill/>
          <a:ln w="41275" algn="ctr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 sz="2000" dirty="0">
              <a:solidFill>
                <a:schemeClr val="hlink"/>
              </a:solidFill>
              <a:latin typeface="Tahoma" pitchFamily="34" charset="0"/>
              <a:ea typeface="方正小标宋简体" pitchFamily="65" charset="-122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62013" y="134831"/>
            <a:ext cx="48260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气瓶日常检查与使用</a:t>
            </a:r>
          </a:p>
        </p:txBody>
      </p:sp>
      <p:sp>
        <p:nvSpPr>
          <p:cNvPr id="2" name="矩形 1"/>
          <p:cNvSpPr/>
          <p:nvPr/>
        </p:nvSpPr>
        <p:spPr>
          <a:xfrm>
            <a:off x="1516883" y="3389895"/>
            <a:ext cx="461665" cy="1216697"/>
          </a:xfrm>
          <a:prstGeom prst="rect">
            <a:avLst/>
          </a:prstGeom>
        </p:spPr>
        <p:txBody>
          <a:bodyPr vert="eaVert" wrap="square">
            <a:no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不小于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</p:txBody>
      </p:sp>
      <p:sp>
        <p:nvSpPr>
          <p:cNvPr id="3" name="矩形 2"/>
          <p:cNvSpPr/>
          <p:nvPr/>
        </p:nvSpPr>
        <p:spPr>
          <a:xfrm rot="612728">
            <a:off x="3268441" y="2551279"/>
            <a:ext cx="2316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距离明火不小于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</p:txBody>
      </p:sp>
      <p:sp>
        <p:nvSpPr>
          <p:cNvPr id="4" name="矩形 3"/>
          <p:cNvSpPr/>
          <p:nvPr/>
        </p:nvSpPr>
        <p:spPr>
          <a:xfrm rot="20397924">
            <a:off x="3268440" y="4992247"/>
            <a:ext cx="2316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距离明火不小于</a:t>
            </a: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米</a:t>
            </a:r>
          </a:p>
        </p:txBody>
      </p:sp>
    </p:spTree>
    <p:extLst>
      <p:ext uri="{BB962C8B-B14F-4D97-AF65-F5344CB8AC3E}">
        <p14:creationId xmlns:p14="http://schemas.microsoft.com/office/powerpoint/2010/main" val="155582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5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5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8" grpId="0" animBg="1"/>
      <p:bldP spid="955399" grpId="0" animBg="1"/>
      <p:bldP spid="9554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15376"/>
          <a:stretch/>
        </p:blipFill>
        <p:spPr>
          <a:xfrm>
            <a:off x="-21477" y="0"/>
            <a:ext cx="9165477" cy="6858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1916833"/>
            <a:ext cx="9144000" cy="2679228"/>
          </a:xfrm>
          <a:prstGeom prst="rect">
            <a:avLst/>
          </a:prstGeom>
          <a:solidFill>
            <a:srgbClr val="0070C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9939" y="2881473"/>
            <a:ext cx="5704121" cy="749945"/>
          </a:xfrm>
        </p:spPr>
        <p:txBody>
          <a:bodyPr>
            <a:no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气瓶使用安全培训</a:t>
            </a:r>
          </a:p>
        </p:txBody>
      </p:sp>
      <p:sp>
        <p:nvSpPr>
          <p:cNvPr id="20" name="任意多边形 19"/>
          <p:cNvSpPr/>
          <p:nvPr/>
        </p:nvSpPr>
        <p:spPr>
          <a:xfrm>
            <a:off x="888853" y="1916832"/>
            <a:ext cx="7344816" cy="2679229"/>
          </a:xfrm>
          <a:custGeom>
            <a:avLst/>
            <a:gdLst>
              <a:gd name="connsiteX0" fmla="*/ 0 w 7344816"/>
              <a:gd name="connsiteY0" fmla="*/ 1245206 h 2679229"/>
              <a:gd name="connsiteX1" fmla="*/ 166648 w 7344816"/>
              <a:gd name="connsiteY1" fmla="*/ 1245206 h 2679229"/>
              <a:gd name="connsiteX2" fmla="*/ 166648 w 7344816"/>
              <a:gd name="connsiteY2" fmla="*/ 2512581 h 2679229"/>
              <a:gd name="connsiteX3" fmla="*/ 5040560 w 7344816"/>
              <a:gd name="connsiteY3" fmla="*/ 2512581 h 2679229"/>
              <a:gd name="connsiteX4" fmla="*/ 5040560 w 7344816"/>
              <a:gd name="connsiteY4" fmla="*/ 2679229 h 2679229"/>
              <a:gd name="connsiteX5" fmla="*/ 0 w 7344816"/>
              <a:gd name="connsiteY5" fmla="*/ 2679229 h 2679229"/>
              <a:gd name="connsiteX6" fmla="*/ 7178168 w 7344816"/>
              <a:gd name="connsiteY6" fmla="*/ 1154833 h 2679229"/>
              <a:gd name="connsiteX7" fmla="*/ 7344816 w 7344816"/>
              <a:gd name="connsiteY7" fmla="*/ 1154833 h 2679229"/>
              <a:gd name="connsiteX8" fmla="*/ 7344816 w 7344816"/>
              <a:gd name="connsiteY8" fmla="*/ 2679229 h 2679229"/>
              <a:gd name="connsiteX9" fmla="*/ 6336704 w 7344816"/>
              <a:gd name="connsiteY9" fmla="*/ 2679229 h 2679229"/>
              <a:gd name="connsiteX10" fmla="*/ 6336704 w 7344816"/>
              <a:gd name="connsiteY10" fmla="*/ 2512581 h 2679229"/>
              <a:gd name="connsiteX11" fmla="*/ 7178168 w 7344816"/>
              <a:gd name="connsiteY11" fmla="*/ 2512581 h 2679229"/>
              <a:gd name="connsiteX12" fmla="*/ 981073 w 7344816"/>
              <a:gd name="connsiteY12" fmla="*/ 0 h 2679229"/>
              <a:gd name="connsiteX13" fmla="*/ 7344816 w 7344816"/>
              <a:gd name="connsiteY13" fmla="*/ 0 h 2679229"/>
              <a:gd name="connsiteX14" fmla="*/ 7344816 w 7344816"/>
              <a:gd name="connsiteY14" fmla="*/ 650777 h 2679229"/>
              <a:gd name="connsiteX15" fmla="*/ 7178168 w 7344816"/>
              <a:gd name="connsiteY15" fmla="*/ 650777 h 2679229"/>
              <a:gd name="connsiteX16" fmla="*/ 7178168 w 7344816"/>
              <a:gd name="connsiteY16" fmla="*/ 166648 h 2679229"/>
              <a:gd name="connsiteX17" fmla="*/ 981073 w 7344816"/>
              <a:gd name="connsiteY17" fmla="*/ 166648 h 267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4816" h="2679229">
                <a:moveTo>
                  <a:pt x="0" y="1245206"/>
                </a:moveTo>
                <a:lnTo>
                  <a:pt x="166648" y="1245206"/>
                </a:lnTo>
                <a:lnTo>
                  <a:pt x="166648" y="2512581"/>
                </a:lnTo>
                <a:lnTo>
                  <a:pt x="5040560" y="2512581"/>
                </a:lnTo>
                <a:lnTo>
                  <a:pt x="5040560" y="2679229"/>
                </a:lnTo>
                <a:lnTo>
                  <a:pt x="0" y="2679229"/>
                </a:lnTo>
                <a:close/>
                <a:moveTo>
                  <a:pt x="7178168" y="1154833"/>
                </a:moveTo>
                <a:lnTo>
                  <a:pt x="7344816" y="1154833"/>
                </a:lnTo>
                <a:lnTo>
                  <a:pt x="7344816" y="2679229"/>
                </a:lnTo>
                <a:lnTo>
                  <a:pt x="6336704" y="2679229"/>
                </a:lnTo>
                <a:lnTo>
                  <a:pt x="6336704" y="2512581"/>
                </a:lnTo>
                <a:lnTo>
                  <a:pt x="7178168" y="2512581"/>
                </a:lnTo>
                <a:close/>
                <a:moveTo>
                  <a:pt x="981073" y="0"/>
                </a:moveTo>
                <a:lnTo>
                  <a:pt x="7344816" y="0"/>
                </a:lnTo>
                <a:lnTo>
                  <a:pt x="7344816" y="650777"/>
                </a:lnTo>
                <a:lnTo>
                  <a:pt x="7178168" y="650777"/>
                </a:lnTo>
                <a:lnTo>
                  <a:pt x="7178168" y="166648"/>
                </a:lnTo>
                <a:lnTo>
                  <a:pt x="981073" y="16664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5"/>
          <p:cNvSpPr>
            <a:spLocks/>
          </p:cNvSpPr>
          <p:nvPr/>
        </p:nvSpPr>
        <p:spPr bwMode="auto">
          <a:xfrm>
            <a:off x="2195736" y="1294191"/>
            <a:ext cx="3456384" cy="1085775"/>
          </a:xfrm>
          <a:custGeom>
            <a:avLst/>
            <a:gdLst>
              <a:gd name="T0" fmla="*/ 503 w 1930"/>
              <a:gd name="T1" fmla="*/ 526 h 604"/>
              <a:gd name="T2" fmla="*/ 302 w 1930"/>
              <a:gd name="T3" fmla="*/ 604 h 604"/>
              <a:gd name="T4" fmla="*/ 0 w 1930"/>
              <a:gd name="T5" fmla="*/ 302 h 604"/>
              <a:gd name="T6" fmla="*/ 302 w 1930"/>
              <a:gd name="T7" fmla="*/ 0 h 604"/>
              <a:gd name="T8" fmla="*/ 503 w 1930"/>
              <a:gd name="T9" fmla="*/ 77 h 604"/>
              <a:gd name="T10" fmla="*/ 1427 w 1930"/>
              <a:gd name="T11" fmla="*/ 77 h 604"/>
              <a:gd name="T12" fmla="*/ 1628 w 1930"/>
              <a:gd name="T13" fmla="*/ 0 h 604"/>
              <a:gd name="T14" fmla="*/ 1930 w 1930"/>
              <a:gd name="T15" fmla="*/ 302 h 604"/>
              <a:gd name="T16" fmla="*/ 1628 w 1930"/>
              <a:gd name="T17" fmla="*/ 604 h 604"/>
              <a:gd name="T18" fmla="*/ 1427 w 1930"/>
              <a:gd name="T19" fmla="*/ 527 h 604"/>
              <a:gd name="T20" fmla="*/ 503 w 1930"/>
              <a:gd name="T21" fmla="*/ 52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0" h="604">
                <a:moveTo>
                  <a:pt x="503" y="526"/>
                </a:moveTo>
                <a:cubicBezTo>
                  <a:pt x="441" y="580"/>
                  <a:pt x="379" y="604"/>
                  <a:pt x="302" y="604"/>
                </a:cubicBezTo>
                <a:cubicBezTo>
                  <a:pt x="135" y="604"/>
                  <a:pt x="0" y="469"/>
                  <a:pt x="0" y="302"/>
                </a:cubicBezTo>
                <a:cubicBezTo>
                  <a:pt x="0" y="135"/>
                  <a:pt x="135" y="0"/>
                  <a:pt x="302" y="0"/>
                </a:cubicBezTo>
                <a:cubicBezTo>
                  <a:pt x="379" y="0"/>
                  <a:pt x="435" y="26"/>
                  <a:pt x="503" y="77"/>
                </a:cubicBezTo>
                <a:cubicBezTo>
                  <a:pt x="856" y="343"/>
                  <a:pt x="1244" y="229"/>
                  <a:pt x="1427" y="77"/>
                </a:cubicBezTo>
                <a:cubicBezTo>
                  <a:pt x="1482" y="31"/>
                  <a:pt x="1551" y="0"/>
                  <a:pt x="1628" y="0"/>
                </a:cubicBezTo>
                <a:cubicBezTo>
                  <a:pt x="1795" y="0"/>
                  <a:pt x="1930" y="135"/>
                  <a:pt x="1930" y="302"/>
                </a:cubicBezTo>
                <a:cubicBezTo>
                  <a:pt x="1930" y="469"/>
                  <a:pt x="1795" y="604"/>
                  <a:pt x="1628" y="604"/>
                </a:cubicBezTo>
                <a:cubicBezTo>
                  <a:pt x="1551" y="604"/>
                  <a:pt x="1488" y="564"/>
                  <a:pt x="1427" y="527"/>
                </a:cubicBezTo>
                <a:cubicBezTo>
                  <a:pt x="1218" y="399"/>
                  <a:pt x="674" y="379"/>
                  <a:pt x="503" y="526"/>
                </a:cubicBezTo>
                <a:close/>
              </a:path>
            </a:pathLst>
          </a:custGeom>
          <a:noFill/>
          <a:ln w="635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866528" y="188640"/>
            <a:ext cx="5410944" cy="411087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气瓶及减压器种类</a:t>
            </a:r>
          </a:p>
        </p:txBody>
      </p:sp>
      <p:sp>
        <p:nvSpPr>
          <p:cNvPr id="5" name="椭圆 4"/>
          <p:cNvSpPr/>
          <p:nvPr/>
        </p:nvSpPr>
        <p:spPr>
          <a:xfrm>
            <a:off x="2267744" y="1366913"/>
            <a:ext cx="936104" cy="936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281190" y="3188751"/>
            <a:ext cx="936104" cy="936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99592" y="5013176"/>
            <a:ext cx="936104" cy="9361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267744" y="1629237"/>
            <a:ext cx="1031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氧气瓶 </a:t>
            </a:r>
          </a:p>
        </p:txBody>
      </p:sp>
      <p:sp>
        <p:nvSpPr>
          <p:cNvPr id="13" name="椭圆 12"/>
          <p:cNvSpPr/>
          <p:nvPr/>
        </p:nvSpPr>
        <p:spPr>
          <a:xfrm>
            <a:off x="4566344" y="1294191"/>
            <a:ext cx="1085775" cy="1085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632177" y="1366913"/>
            <a:ext cx="954107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氧气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419872" y="2204864"/>
            <a:ext cx="3456384" cy="1085775"/>
            <a:chOff x="899591" y="2451433"/>
            <a:chExt cx="3456384" cy="1085775"/>
          </a:xfrm>
        </p:grpSpPr>
        <p:sp>
          <p:nvSpPr>
            <p:cNvPr id="8" name="椭圆 7"/>
            <p:cNvSpPr/>
            <p:nvPr/>
          </p:nvSpPr>
          <p:spPr>
            <a:xfrm>
              <a:off x="977769" y="2538196"/>
              <a:ext cx="936104" cy="93610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899591" y="2451433"/>
              <a:ext cx="3456384" cy="1085775"/>
            </a:xfrm>
            <a:custGeom>
              <a:avLst/>
              <a:gdLst>
                <a:gd name="T0" fmla="*/ 503 w 1930"/>
                <a:gd name="T1" fmla="*/ 526 h 604"/>
                <a:gd name="T2" fmla="*/ 302 w 1930"/>
                <a:gd name="T3" fmla="*/ 604 h 604"/>
                <a:gd name="T4" fmla="*/ 0 w 1930"/>
                <a:gd name="T5" fmla="*/ 302 h 604"/>
                <a:gd name="T6" fmla="*/ 302 w 1930"/>
                <a:gd name="T7" fmla="*/ 0 h 604"/>
                <a:gd name="T8" fmla="*/ 503 w 1930"/>
                <a:gd name="T9" fmla="*/ 77 h 604"/>
                <a:gd name="T10" fmla="*/ 1427 w 1930"/>
                <a:gd name="T11" fmla="*/ 77 h 604"/>
                <a:gd name="T12" fmla="*/ 1628 w 1930"/>
                <a:gd name="T13" fmla="*/ 0 h 604"/>
                <a:gd name="T14" fmla="*/ 1930 w 1930"/>
                <a:gd name="T15" fmla="*/ 302 h 604"/>
                <a:gd name="T16" fmla="*/ 1628 w 1930"/>
                <a:gd name="T17" fmla="*/ 604 h 604"/>
                <a:gd name="T18" fmla="*/ 1427 w 1930"/>
                <a:gd name="T19" fmla="*/ 527 h 604"/>
                <a:gd name="T20" fmla="*/ 503 w 1930"/>
                <a:gd name="T21" fmla="*/ 526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30" h="604">
                  <a:moveTo>
                    <a:pt x="503" y="526"/>
                  </a:moveTo>
                  <a:cubicBezTo>
                    <a:pt x="441" y="580"/>
                    <a:pt x="379" y="604"/>
                    <a:pt x="302" y="604"/>
                  </a:cubicBezTo>
                  <a:cubicBezTo>
                    <a:pt x="135" y="604"/>
                    <a:pt x="0" y="469"/>
                    <a:pt x="0" y="302"/>
                  </a:cubicBezTo>
                  <a:cubicBezTo>
                    <a:pt x="0" y="135"/>
                    <a:pt x="135" y="0"/>
                    <a:pt x="302" y="0"/>
                  </a:cubicBezTo>
                  <a:cubicBezTo>
                    <a:pt x="379" y="0"/>
                    <a:pt x="435" y="26"/>
                    <a:pt x="503" y="77"/>
                  </a:cubicBezTo>
                  <a:cubicBezTo>
                    <a:pt x="856" y="343"/>
                    <a:pt x="1244" y="229"/>
                    <a:pt x="1427" y="77"/>
                  </a:cubicBezTo>
                  <a:cubicBezTo>
                    <a:pt x="1482" y="31"/>
                    <a:pt x="1551" y="0"/>
                    <a:pt x="1628" y="0"/>
                  </a:cubicBezTo>
                  <a:cubicBezTo>
                    <a:pt x="1795" y="0"/>
                    <a:pt x="1930" y="135"/>
                    <a:pt x="1930" y="302"/>
                  </a:cubicBezTo>
                  <a:cubicBezTo>
                    <a:pt x="1930" y="469"/>
                    <a:pt x="1795" y="604"/>
                    <a:pt x="1628" y="604"/>
                  </a:cubicBezTo>
                  <a:cubicBezTo>
                    <a:pt x="1551" y="604"/>
                    <a:pt x="1488" y="564"/>
                    <a:pt x="1427" y="527"/>
                  </a:cubicBezTo>
                  <a:cubicBezTo>
                    <a:pt x="1218" y="399"/>
                    <a:pt x="674" y="379"/>
                    <a:pt x="503" y="526"/>
                  </a:cubicBezTo>
                  <a:close/>
                </a:path>
              </a:pathLst>
            </a:custGeom>
            <a:noFill/>
            <a:ln w="635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278458" y="2451433"/>
              <a:ext cx="1069256" cy="108577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330373" y="2538196"/>
              <a:ext cx="954107" cy="8535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乙炔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减压器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Freeform 5"/>
          <p:cNvSpPr>
            <a:spLocks/>
          </p:cNvSpPr>
          <p:nvPr/>
        </p:nvSpPr>
        <p:spPr bwMode="auto">
          <a:xfrm>
            <a:off x="2209181" y="3113915"/>
            <a:ext cx="3456384" cy="1085775"/>
          </a:xfrm>
          <a:custGeom>
            <a:avLst/>
            <a:gdLst>
              <a:gd name="T0" fmla="*/ 503 w 1930"/>
              <a:gd name="T1" fmla="*/ 526 h 604"/>
              <a:gd name="T2" fmla="*/ 302 w 1930"/>
              <a:gd name="T3" fmla="*/ 604 h 604"/>
              <a:gd name="T4" fmla="*/ 0 w 1930"/>
              <a:gd name="T5" fmla="*/ 302 h 604"/>
              <a:gd name="T6" fmla="*/ 302 w 1930"/>
              <a:gd name="T7" fmla="*/ 0 h 604"/>
              <a:gd name="T8" fmla="*/ 503 w 1930"/>
              <a:gd name="T9" fmla="*/ 77 h 604"/>
              <a:gd name="T10" fmla="*/ 1427 w 1930"/>
              <a:gd name="T11" fmla="*/ 77 h 604"/>
              <a:gd name="T12" fmla="*/ 1628 w 1930"/>
              <a:gd name="T13" fmla="*/ 0 h 604"/>
              <a:gd name="T14" fmla="*/ 1930 w 1930"/>
              <a:gd name="T15" fmla="*/ 302 h 604"/>
              <a:gd name="T16" fmla="*/ 1628 w 1930"/>
              <a:gd name="T17" fmla="*/ 604 h 604"/>
              <a:gd name="T18" fmla="*/ 1427 w 1930"/>
              <a:gd name="T19" fmla="*/ 527 h 604"/>
              <a:gd name="T20" fmla="*/ 503 w 1930"/>
              <a:gd name="T21" fmla="*/ 526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30" h="604">
                <a:moveTo>
                  <a:pt x="503" y="526"/>
                </a:moveTo>
                <a:cubicBezTo>
                  <a:pt x="441" y="580"/>
                  <a:pt x="379" y="604"/>
                  <a:pt x="302" y="604"/>
                </a:cubicBezTo>
                <a:cubicBezTo>
                  <a:pt x="135" y="604"/>
                  <a:pt x="0" y="469"/>
                  <a:pt x="0" y="302"/>
                </a:cubicBezTo>
                <a:cubicBezTo>
                  <a:pt x="0" y="135"/>
                  <a:pt x="135" y="0"/>
                  <a:pt x="302" y="0"/>
                </a:cubicBezTo>
                <a:cubicBezTo>
                  <a:pt x="379" y="0"/>
                  <a:pt x="435" y="26"/>
                  <a:pt x="503" y="77"/>
                </a:cubicBezTo>
                <a:cubicBezTo>
                  <a:pt x="856" y="343"/>
                  <a:pt x="1244" y="229"/>
                  <a:pt x="1427" y="77"/>
                </a:cubicBezTo>
                <a:cubicBezTo>
                  <a:pt x="1482" y="31"/>
                  <a:pt x="1551" y="0"/>
                  <a:pt x="1628" y="0"/>
                </a:cubicBezTo>
                <a:cubicBezTo>
                  <a:pt x="1795" y="0"/>
                  <a:pt x="1930" y="135"/>
                  <a:pt x="1930" y="302"/>
                </a:cubicBezTo>
                <a:cubicBezTo>
                  <a:pt x="1930" y="469"/>
                  <a:pt x="1795" y="604"/>
                  <a:pt x="1628" y="604"/>
                </a:cubicBezTo>
                <a:cubicBezTo>
                  <a:pt x="1551" y="604"/>
                  <a:pt x="1488" y="564"/>
                  <a:pt x="1427" y="527"/>
                </a:cubicBezTo>
                <a:cubicBezTo>
                  <a:pt x="1218" y="399"/>
                  <a:pt x="674" y="379"/>
                  <a:pt x="503" y="526"/>
                </a:cubicBezTo>
                <a:close/>
              </a:path>
            </a:pathLst>
          </a:custGeom>
          <a:noFill/>
          <a:ln w="635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4588048" y="3113915"/>
            <a:ext cx="1085775" cy="1085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653881" y="3230018"/>
            <a:ext cx="954107" cy="853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丙烷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减压器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617288" y="239380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乙炔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气瓶</a:t>
            </a:r>
          </a:p>
        </p:txBody>
      </p:sp>
      <p:sp>
        <p:nvSpPr>
          <p:cNvPr id="32" name="矩形 31"/>
          <p:cNvSpPr/>
          <p:nvPr/>
        </p:nvSpPr>
        <p:spPr>
          <a:xfrm>
            <a:off x="2398528" y="330285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乙炔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气瓶</a:t>
            </a:r>
          </a:p>
        </p:txBody>
      </p:sp>
      <p:sp>
        <p:nvSpPr>
          <p:cNvPr id="34" name="圆角矩形 33"/>
          <p:cNvSpPr/>
          <p:nvPr/>
        </p:nvSpPr>
        <p:spPr>
          <a:xfrm>
            <a:off x="2449741" y="4595293"/>
            <a:ext cx="2550131" cy="50405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2462194" y="5243365"/>
            <a:ext cx="2537677" cy="50405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2449741" y="5899947"/>
            <a:ext cx="2550130" cy="504056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2882314" y="4662655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氩气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99.99%Ar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555320" y="5310286"/>
            <a:ext cx="238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混合气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98%Ar+2%02</a:t>
            </a:r>
          </a:p>
        </p:txBody>
      </p:sp>
      <p:sp>
        <p:nvSpPr>
          <p:cNvPr id="40" name="矩形 39"/>
          <p:cNvSpPr/>
          <p:nvPr/>
        </p:nvSpPr>
        <p:spPr>
          <a:xfrm>
            <a:off x="2389345" y="5958799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混合气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80%Ar+20%C02</a:t>
            </a:r>
          </a:p>
        </p:txBody>
      </p:sp>
      <p:sp>
        <p:nvSpPr>
          <p:cNvPr id="41" name="矩形 40"/>
          <p:cNvSpPr/>
          <p:nvPr/>
        </p:nvSpPr>
        <p:spPr>
          <a:xfrm>
            <a:off x="1005385" y="5150832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气瓶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5486170" y="4595293"/>
            <a:ext cx="2550131" cy="50405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5486169" y="5229200"/>
            <a:ext cx="2550131" cy="50405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圆角矩形 43"/>
          <p:cNvSpPr/>
          <p:nvPr/>
        </p:nvSpPr>
        <p:spPr>
          <a:xfrm>
            <a:off x="5486168" y="5891437"/>
            <a:ext cx="2550131" cy="50405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6135347" y="465227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氩气减压器</a:t>
            </a:r>
          </a:p>
        </p:txBody>
      </p:sp>
      <p:sp>
        <p:nvSpPr>
          <p:cNvPr id="46" name="矩形 45"/>
          <p:cNvSpPr/>
          <p:nvPr/>
        </p:nvSpPr>
        <p:spPr>
          <a:xfrm>
            <a:off x="6120103" y="529656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氩气减压器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889270" y="5958799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二氧化碳减压器</a:t>
            </a:r>
          </a:p>
        </p:txBody>
      </p:sp>
      <p:sp>
        <p:nvSpPr>
          <p:cNvPr id="48" name="左中括号 47"/>
          <p:cNvSpPr/>
          <p:nvPr/>
        </p:nvSpPr>
        <p:spPr>
          <a:xfrm>
            <a:off x="2104164" y="4847321"/>
            <a:ext cx="216024" cy="1317983"/>
          </a:xfrm>
          <a:prstGeom prst="leftBracket">
            <a:avLst>
              <a:gd name="adj" fmla="val 0"/>
            </a:avLst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连接符 51"/>
          <p:cNvCxnSpPr/>
          <p:nvPr/>
        </p:nvCxnSpPr>
        <p:spPr>
          <a:xfrm>
            <a:off x="1849141" y="5512342"/>
            <a:ext cx="4710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右箭头 53"/>
          <p:cNvSpPr/>
          <p:nvPr/>
        </p:nvSpPr>
        <p:spPr>
          <a:xfrm>
            <a:off x="5109230" y="4773921"/>
            <a:ext cx="288032" cy="19179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>
            <a:off x="5109230" y="5408875"/>
            <a:ext cx="288032" cy="19179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右箭头 55"/>
          <p:cNvSpPr/>
          <p:nvPr/>
        </p:nvSpPr>
        <p:spPr>
          <a:xfrm>
            <a:off x="5109230" y="6056075"/>
            <a:ext cx="288032" cy="19179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33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2452" y="108553"/>
            <a:ext cx="6779096" cy="5948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气瓶使用通用安全注意事项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758611" y="1484784"/>
            <a:ext cx="761083" cy="996456"/>
            <a:chOff x="323528" y="1239839"/>
            <a:chExt cx="761083" cy="996456"/>
          </a:xfrm>
        </p:grpSpPr>
        <p:sp>
          <p:nvSpPr>
            <p:cNvPr id="4" name="同心圆 3"/>
            <p:cNvSpPr/>
            <p:nvPr/>
          </p:nvSpPr>
          <p:spPr>
            <a:xfrm>
              <a:off x="467544" y="1240832"/>
              <a:ext cx="617067" cy="617067"/>
            </a:xfrm>
            <a:prstGeom prst="donut">
              <a:avLst>
                <a:gd name="adj" fmla="val 11803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同心圆 8"/>
            <p:cNvSpPr/>
            <p:nvPr/>
          </p:nvSpPr>
          <p:spPr>
            <a:xfrm>
              <a:off x="323528" y="1619228"/>
              <a:ext cx="617067" cy="617067"/>
            </a:xfrm>
            <a:prstGeom prst="donut">
              <a:avLst>
                <a:gd name="adj" fmla="val 1180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67544" y="1239839"/>
              <a:ext cx="308533" cy="617068"/>
            </a:xfrm>
            <a:custGeom>
              <a:avLst/>
              <a:gdLst>
                <a:gd name="connsiteX0" fmla="*/ 308533 w 308533"/>
                <a:gd name="connsiteY0" fmla="*/ 0 h 617068"/>
                <a:gd name="connsiteX1" fmla="*/ 308533 w 308533"/>
                <a:gd name="connsiteY1" fmla="*/ 72833 h 617068"/>
                <a:gd name="connsiteX2" fmla="*/ 72832 w 308533"/>
                <a:gd name="connsiteY2" fmla="*/ 308534 h 617068"/>
                <a:gd name="connsiteX3" fmla="*/ 308533 w 308533"/>
                <a:gd name="connsiteY3" fmla="*/ 544235 h 617068"/>
                <a:gd name="connsiteX4" fmla="*/ 308533 w 308533"/>
                <a:gd name="connsiteY4" fmla="*/ 617068 h 617068"/>
                <a:gd name="connsiteX5" fmla="*/ 246354 w 308533"/>
                <a:gd name="connsiteY5" fmla="*/ 610800 h 617068"/>
                <a:gd name="connsiteX6" fmla="*/ 0 w 308533"/>
                <a:gd name="connsiteY6" fmla="*/ 308534 h 617068"/>
                <a:gd name="connsiteX7" fmla="*/ 246354 w 308533"/>
                <a:gd name="connsiteY7" fmla="*/ 6268 h 61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33" h="617068">
                  <a:moveTo>
                    <a:pt x="308533" y="0"/>
                  </a:moveTo>
                  <a:lnTo>
                    <a:pt x="308533" y="72833"/>
                  </a:lnTo>
                  <a:cubicBezTo>
                    <a:pt x="178359" y="72833"/>
                    <a:pt x="72832" y="178360"/>
                    <a:pt x="72832" y="308534"/>
                  </a:cubicBezTo>
                  <a:cubicBezTo>
                    <a:pt x="72832" y="438708"/>
                    <a:pt x="178359" y="544235"/>
                    <a:pt x="308533" y="544235"/>
                  </a:cubicBezTo>
                  <a:lnTo>
                    <a:pt x="308533" y="617068"/>
                  </a:lnTo>
                  <a:lnTo>
                    <a:pt x="246354" y="610800"/>
                  </a:lnTo>
                  <a:cubicBezTo>
                    <a:pt x="105760" y="582030"/>
                    <a:pt x="0" y="457633"/>
                    <a:pt x="0" y="308534"/>
                  </a:cubicBezTo>
                  <a:cubicBezTo>
                    <a:pt x="0" y="159435"/>
                    <a:pt x="105760" y="35038"/>
                    <a:pt x="246354" y="626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569574" y="1424293"/>
            <a:ext cx="3647152" cy="4589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气瓶必须放置牢固随时防止倾倒。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377985" y="2000456"/>
            <a:ext cx="7159797" cy="10156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气瓶必须固定上部、单独固定到墙上、放置在框内或防倾倒装置上，固定气瓶经常用到的是铁链或结实的带子。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747078" y="3014971"/>
            <a:ext cx="761083" cy="1406247"/>
            <a:chOff x="816051" y="2870955"/>
            <a:chExt cx="761083" cy="1406247"/>
          </a:xfrm>
        </p:grpSpPr>
        <p:grpSp>
          <p:nvGrpSpPr>
            <p:cNvPr id="13" name="组合 12"/>
            <p:cNvGrpSpPr/>
            <p:nvPr/>
          </p:nvGrpSpPr>
          <p:grpSpPr>
            <a:xfrm>
              <a:off x="816051" y="2870955"/>
              <a:ext cx="761083" cy="1406247"/>
              <a:chOff x="323528" y="1239839"/>
              <a:chExt cx="761083" cy="1406247"/>
            </a:xfrm>
          </p:grpSpPr>
          <p:sp>
            <p:nvSpPr>
              <p:cNvPr id="14" name="同心圆 13"/>
              <p:cNvSpPr/>
              <p:nvPr/>
            </p:nvSpPr>
            <p:spPr>
              <a:xfrm>
                <a:off x="467544" y="1240832"/>
                <a:ext cx="617067" cy="617067"/>
              </a:xfrm>
              <a:prstGeom prst="donut">
                <a:avLst>
                  <a:gd name="adj" fmla="val 1180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同心圆 14"/>
              <p:cNvSpPr/>
              <p:nvPr/>
            </p:nvSpPr>
            <p:spPr>
              <a:xfrm>
                <a:off x="323528" y="1619228"/>
                <a:ext cx="617067" cy="617067"/>
              </a:xfrm>
              <a:prstGeom prst="donut">
                <a:avLst>
                  <a:gd name="adj" fmla="val 1180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467544" y="1239839"/>
                <a:ext cx="308533" cy="617068"/>
              </a:xfrm>
              <a:custGeom>
                <a:avLst/>
                <a:gdLst>
                  <a:gd name="connsiteX0" fmla="*/ 308533 w 308533"/>
                  <a:gd name="connsiteY0" fmla="*/ 0 h 617068"/>
                  <a:gd name="connsiteX1" fmla="*/ 308533 w 308533"/>
                  <a:gd name="connsiteY1" fmla="*/ 72833 h 617068"/>
                  <a:gd name="connsiteX2" fmla="*/ 72832 w 308533"/>
                  <a:gd name="connsiteY2" fmla="*/ 308534 h 617068"/>
                  <a:gd name="connsiteX3" fmla="*/ 308533 w 308533"/>
                  <a:gd name="connsiteY3" fmla="*/ 544235 h 617068"/>
                  <a:gd name="connsiteX4" fmla="*/ 308533 w 308533"/>
                  <a:gd name="connsiteY4" fmla="*/ 617068 h 617068"/>
                  <a:gd name="connsiteX5" fmla="*/ 246354 w 308533"/>
                  <a:gd name="connsiteY5" fmla="*/ 610800 h 617068"/>
                  <a:gd name="connsiteX6" fmla="*/ 0 w 308533"/>
                  <a:gd name="connsiteY6" fmla="*/ 308534 h 617068"/>
                  <a:gd name="connsiteX7" fmla="*/ 246354 w 308533"/>
                  <a:gd name="connsiteY7" fmla="*/ 6268 h 61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8533" h="617068">
                    <a:moveTo>
                      <a:pt x="308533" y="0"/>
                    </a:moveTo>
                    <a:lnTo>
                      <a:pt x="308533" y="72833"/>
                    </a:lnTo>
                    <a:cubicBezTo>
                      <a:pt x="178359" y="72833"/>
                      <a:pt x="72832" y="178360"/>
                      <a:pt x="72832" y="308534"/>
                    </a:cubicBezTo>
                    <a:cubicBezTo>
                      <a:pt x="72832" y="438708"/>
                      <a:pt x="178359" y="544235"/>
                      <a:pt x="308533" y="544235"/>
                    </a:cubicBezTo>
                    <a:lnTo>
                      <a:pt x="308533" y="617068"/>
                    </a:lnTo>
                    <a:lnTo>
                      <a:pt x="246354" y="610800"/>
                    </a:lnTo>
                    <a:cubicBezTo>
                      <a:pt x="105760" y="582030"/>
                      <a:pt x="0" y="457633"/>
                      <a:pt x="0" y="308534"/>
                    </a:cubicBezTo>
                    <a:cubicBezTo>
                      <a:pt x="0" y="159435"/>
                      <a:pt x="105760" y="35038"/>
                      <a:pt x="246354" y="626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同心圆 16"/>
              <p:cNvSpPr/>
              <p:nvPr/>
            </p:nvSpPr>
            <p:spPr>
              <a:xfrm>
                <a:off x="467543" y="2029019"/>
                <a:ext cx="617067" cy="617067"/>
              </a:xfrm>
              <a:prstGeom prst="donut">
                <a:avLst>
                  <a:gd name="adj" fmla="val 1180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任意多边形 22"/>
            <p:cNvSpPr/>
            <p:nvPr/>
          </p:nvSpPr>
          <p:spPr>
            <a:xfrm>
              <a:off x="1124583" y="3250344"/>
              <a:ext cx="308535" cy="617068"/>
            </a:xfrm>
            <a:custGeom>
              <a:avLst/>
              <a:gdLst>
                <a:gd name="connsiteX0" fmla="*/ 1 w 308535"/>
                <a:gd name="connsiteY0" fmla="*/ 0 h 617068"/>
                <a:gd name="connsiteX1" fmla="*/ 308535 w 308535"/>
                <a:gd name="connsiteY1" fmla="*/ 308534 h 617068"/>
                <a:gd name="connsiteX2" fmla="*/ 1 w 308535"/>
                <a:gd name="connsiteY2" fmla="*/ 617068 h 617068"/>
                <a:gd name="connsiteX3" fmla="*/ 0 w 308535"/>
                <a:gd name="connsiteY3" fmla="*/ 617068 h 617068"/>
                <a:gd name="connsiteX4" fmla="*/ 0 w 308535"/>
                <a:gd name="connsiteY4" fmla="*/ 544235 h 617068"/>
                <a:gd name="connsiteX5" fmla="*/ 235701 w 308535"/>
                <a:gd name="connsiteY5" fmla="*/ 308534 h 617068"/>
                <a:gd name="connsiteX6" fmla="*/ 0 w 308535"/>
                <a:gd name="connsiteY6" fmla="*/ 72833 h 617068"/>
                <a:gd name="connsiteX7" fmla="*/ 0 w 308535"/>
                <a:gd name="connsiteY7" fmla="*/ 0 h 61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35" h="617068">
                  <a:moveTo>
                    <a:pt x="1" y="0"/>
                  </a:moveTo>
                  <a:cubicBezTo>
                    <a:pt x="170400" y="0"/>
                    <a:pt x="308535" y="138135"/>
                    <a:pt x="308535" y="308534"/>
                  </a:cubicBezTo>
                  <a:cubicBezTo>
                    <a:pt x="308535" y="478933"/>
                    <a:pt x="170400" y="617068"/>
                    <a:pt x="1" y="617068"/>
                  </a:cubicBezTo>
                  <a:lnTo>
                    <a:pt x="0" y="617068"/>
                  </a:lnTo>
                  <a:lnTo>
                    <a:pt x="0" y="544235"/>
                  </a:lnTo>
                  <a:cubicBezTo>
                    <a:pt x="130174" y="544235"/>
                    <a:pt x="235701" y="438708"/>
                    <a:pt x="235701" y="308534"/>
                  </a:cubicBezTo>
                  <a:cubicBezTo>
                    <a:pt x="235701" y="178360"/>
                    <a:pt x="130174" y="72833"/>
                    <a:pt x="0" y="728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646924" y="2978357"/>
            <a:ext cx="4801314" cy="4996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气瓶使用过程中，必须保留一定的余气；</a:t>
            </a:r>
          </a:p>
        </p:txBody>
      </p:sp>
      <p:sp>
        <p:nvSpPr>
          <p:cNvPr id="26" name="矩形 25"/>
          <p:cNvSpPr/>
          <p:nvPr/>
        </p:nvSpPr>
        <p:spPr>
          <a:xfrm>
            <a:off x="1375678" y="3458217"/>
            <a:ext cx="3324949" cy="4996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每日使用前应检查瓶体状态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672676" y="3920079"/>
            <a:ext cx="6865105" cy="95943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如果发现气瓶泄漏，应将气瓶移到安全位置并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还要及时提醒相关人员通知供货商。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758611" y="4868958"/>
            <a:ext cx="761083" cy="996456"/>
            <a:chOff x="323528" y="1239839"/>
            <a:chExt cx="761083" cy="996456"/>
          </a:xfrm>
        </p:grpSpPr>
        <p:sp>
          <p:nvSpPr>
            <p:cNvPr id="29" name="同心圆 28"/>
            <p:cNvSpPr/>
            <p:nvPr/>
          </p:nvSpPr>
          <p:spPr>
            <a:xfrm>
              <a:off x="467544" y="1240832"/>
              <a:ext cx="617067" cy="617067"/>
            </a:xfrm>
            <a:prstGeom prst="donut">
              <a:avLst>
                <a:gd name="adj" fmla="val 1180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同心圆 29"/>
            <p:cNvSpPr/>
            <p:nvPr/>
          </p:nvSpPr>
          <p:spPr>
            <a:xfrm>
              <a:off x="323528" y="1619228"/>
              <a:ext cx="617067" cy="617067"/>
            </a:xfrm>
            <a:prstGeom prst="donut">
              <a:avLst>
                <a:gd name="adj" fmla="val 11803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467544" y="1239839"/>
              <a:ext cx="308533" cy="617068"/>
            </a:xfrm>
            <a:custGeom>
              <a:avLst/>
              <a:gdLst>
                <a:gd name="connsiteX0" fmla="*/ 308533 w 308533"/>
                <a:gd name="connsiteY0" fmla="*/ 0 h 617068"/>
                <a:gd name="connsiteX1" fmla="*/ 308533 w 308533"/>
                <a:gd name="connsiteY1" fmla="*/ 72833 h 617068"/>
                <a:gd name="connsiteX2" fmla="*/ 72832 w 308533"/>
                <a:gd name="connsiteY2" fmla="*/ 308534 h 617068"/>
                <a:gd name="connsiteX3" fmla="*/ 308533 w 308533"/>
                <a:gd name="connsiteY3" fmla="*/ 544235 h 617068"/>
                <a:gd name="connsiteX4" fmla="*/ 308533 w 308533"/>
                <a:gd name="connsiteY4" fmla="*/ 617068 h 617068"/>
                <a:gd name="connsiteX5" fmla="*/ 246354 w 308533"/>
                <a:gd name="connsiteY5" fmla="*/ 610800 h 617068"/>
                <a:gd name="connsiteX6" fmla="*/ 0 w 308533"/>
                <a:gd name="connsiteY6" fmla="*/ 308534 h 617068"/>
                <a:gd name="connsiteX7" fmla="*/ 246354 w 308533"/>
                <a:gd name="connsiteY7" fmla="*/ 6268 h 61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533" h="617068">
                  <a:moveTo>
                    <a:pt x="308533" y="0"/>
                  </a:moveTo>
                  <a:lnTo>
                    <a:pt x="308533" y="72833"/>
                  </a:lnTo>
                  <a:cubicBezTo>
                    <a:pt x="178359" y="72833"/>
                    <a:pt x="72832" y="178360"/>
                    <a:pt x="72832" y="308534"/>
                  </a:cubicBezTo>
                  <a:cubicBezTo>
                    <a:pt x="72832" y="438708"/>
                    <a:pt x="178359" y="544235"/>
                    <a:pt x="308533" y="544235"/>
                  </a:cubicBezTo>
                  <a:lnTo>
                    <a:pt x="308533" y="617068"/>
                  </a:lnTo>
                  <a:lnTo>
                    <a:pt x="246354" y="610800"/>
                  </a:lnTo>
                  <a:cubicBezTo>
                    <a:pt x="105760" y="582030"/>
                    <a:pt x="0" y="457633"/>
                    <a:pt x="0" y="308534"/>
                  </a:cubicBezTo>
                  <a:cubicBezTo>
                    <a:pt x="0" y="159435"/>
                    <a:pt x="105760" y="35038"/>
                    <a:pt x="246354" y="62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663710" y="4873914"/>
            <a:ext cx="7137540" cy="33156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气瓶应始终有阀门，如果不再使用时或无人照料时应马上关闭主阀门</a:t>
            </a:r>
          </a:p>
        </p:txBody>
      </p:sp>
      <p:sp>
        <p:nvSpPr>
          <p:cNvPr id="33" name="矩形 32"/>
          <p:cNvSpPr/>
          <p:nvPr/>
        </p:nvSpPr>
        <p:spPr>
          <a:xfrm>
            <a:off x="1415474" y="5396271"/>
            <a:ext cx="7125028" cy="9512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气瓶必须联接压力调节器，经降压后，再流出使用，不要直接联接气瓶阀门使用气体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043279" y="154306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87124" y="2043480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29857" y="307389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49837" y="3521638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29857" y="3963839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29857" y="4937117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75590" y="542135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12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6611"/>
            <a:ext cx="8229600" cy="41805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气瓶使用通用安全注意事项</a:t>
            </a:r>
          </a:p>
        </p:txBody>
      </p:sp>
      <p:sp>
        <p:nvSpPr>
          <p:cNvPr id="5" name="同心圆 4"/>
          <p:cNvSpPr/>
          <p:nvPr/>
        </p:nvSpPr>
        <p:spPr>
          <a:xfrm>
            <a:off x="683571" y="1807494"/>
            <a:ext cx="617067" cy="617067"/>
          </a:xfrm>
          <a:prstGeom prst="donut">
            <a:avLst>
              <a:gd name="adj" fmla="val 1180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569" y="1810717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各种气体的调节器及配管不要混乱使用，使用氧气时要尤其注意此问题，否则可能发生爆炸。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同心圆 6"/>
          <p:cNvSpPr/>
          <p:nvPr/>
        </p:nvSpPr>
        <p:spPr>
          <a:xfrm>
            <a:off x="683570" y="2734047"/>
            <a:ext cx="617067" cy="617067"/>
          </a:xfrm>
          <a:prstGeom prst="donut">
            <a:avLst>
              <a:gd name="adj" fmla="val 1180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同心圆 7"/>
          <p:cNvSpPr/>
          <p:nvPr/>
        </p:nvSpPr>
        <p:spPr>
          <a:xfrm>
            <a:off x="683570" y="3660600"/>
            <a:ext cx="617067" cy="617067"/>
          </a:xfrm>
          <a:prstGeom prst="donut">
            <a:avLst>
              <a:gd name="adj" fmla="val 1180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同心圆 8"/>
          <p:cNvSpPr/>
          <p:nvPr/>
        </p:nvSpPr>
        <p:spPr>
          <a:xfrm>
            <a:off x="683569" y="4488828"/>
            <a:ext cx="617067" cy="617067"/>
          </a:xfrm>
          <a:prstGeom prst="donut">
            <a:avLst>
              <a:gd name="adj" fmla="val 1180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9"/>
          <p:cNvSpPr/>
          <p:nvPr/>
        </p:nvSpPr>
        <p:spPr>
          <a:xfrm>
            <a:off x="683568" y="5260205"/>
            <a:ext cx="617067" cy="617067"/>
          </a:xfrm>
          <a:prstGeom prst="donut">
            <a:avLst>
              <a:gd name="adj" fmla="val 1180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35016" y="2688107"/>
            <a:ext cx="7389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保持阀门清洁，防止砂砾、秽物或污水等侵入阀门套管，引起漏气。清理时，慢慢开阀门，排出少量气冲走污物，操作人员应稍远离气瓶阀门。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41562" y="3636709"/>
            <a:ext cx="7190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开阀门时，应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循序渐进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；关闭阀门时，以能将气体截止流出就可以，适可而止，不要过度用力。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63893" y="4560039"/>
            <a:ext cx="71287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气瓶不要和电器电线接触，以免发生电弧，使瓶内气体受热发生危险。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41562" y="5314822"/>
            <a:ext cx="2723823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搬运瓶体时使用专用推车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2081" y="1911945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2081" y="2856529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6443" y="3783083"/>
            <a:ext cx="52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7360" y="4613899"/>
            <a:ext cx="52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6443" y="5373620"/>
            <a:ext cx="529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722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000" y="115428"/>
            <a:ext cx="7776000" cy="5333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各种气瓶使用注意事项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993076"/>
              </p:ext>
            </p:extLst>
          </p:nvPr>
        </p:nvGraphicFramePr>
        <p:xfrm>
          <a:off x="125558" y="8995593"/>
          <a:ext cx="8229600" cy="496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圆角矩形 4"/>
          <p:cNvSpPr/>
          <p:nvPr/>
        </p:nvSpPr>
        <p:spPr>
          <a:xfrm>
            <a:off x="251520" y="3573016"/>
            <a:ext cx="972212" cy="3047308"/>
          </a:xfrm>
          <a:prstGeom prst="roundRect">
            <a:avLst>
              <a:gd name="adj" fmla="val 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矩形 2"/>
          <p:cNvSpPr/>
          <p:nvPr/>
        </p:nvSpPr>
        <p:spPr>
          <a:xfrm>
            <a:off x="125558" y="3470747"/>
            <a:ext cx="1224136" cy="3251846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871662" y="1423987"/>
            <a:ext cx="6948809" cy="5283013"/>
          </a:xfrm>
          <a:custGeom>
            <a:avLst/>
            <a:gdLst>
              <a:gd name="connsiteX0" fmla="*/ 0 w 6944472"/>
              <a:gd name="connsiteY0" fmla="*/ 0 h 5279556"/>
              <a:gd name="connsiteX1" fmla="*/ 6944472 w 6944472"/>
              <a:gd name="connsiteY1" fmla="*/ 0 h 5279556"/>
              <a:gd name="connsiteX2" fmla="*/ 6944472 w 6944472"/>
              <a:gd name="connsiteY2" fmla="*/ 5279556 h 5279556"/>
              <a:gd name="connsiteX3" fmla="*/ 0 w 6944472"/>
              <a:gd name="connsiteY3" fmla="*/ 5279556 h 5279556"/>
              <a:gd name="connsiteX4" fmla="*/ 0 w 6944472"/>
              <a:gd name="connsiteY4" fmla="*/ 0 h 5279556"/>
              <a:gd name="connsiteX0" fmla="*/ 0 w 6944472"/>
              <a:gd name="connsiteY0" fmla="*/ 3457 h 5283013"/>
              <a:gd name="connsiteX1" fmla="*/ 648125 w 6944472"/>
              <a:gd name="connsiteY1" fmla="*/ 0 h 5283013"/>
              <a:gd name="connsiteX2" fmla="*/ 6944472 w 6944472"/>
              <a:gd name="connsiteY2" fmla="*/ 3457 h 5283013"/>
              <a:gd name="connsiteX3" fmla="*/ 6944472 w 6944472"/>
              <a:gd name="connsiteY3" fmla="*/ 5283013 h 5283013"/>
              <a:gd name="connsiteX4" fmla="*/ 0 w 6944472"/>
              <a:gd name="connsiteY4" fmla="*/ 5283013 h 5283013"/>
              <a:gd name="connsiteX5" fmla="*/ 0 w 6944472"/>
              <a:gd name="connsiteY5" fmla="*/ 3457 h 5283013"/>
              <a:gd name="connsiteX0" fmla="*/ 4337 w 6948809"/>
              <a:gd name="connsiteY0" fmla="*/ 3457 h 5283013"/>
              <a:gd name="connsiteX1" fmla="*/ 652462 w 6948809"/>
              <a:gd name="connsiteY1" fmla="*/ 0 h 5283013"/>
              <a:gd name="connsiteX2" fmla="*/ 6948809 w 6948809"/>
              <a:gd name="connsiteY2" fmla="*/ 3457 h 5283013"/>
              <a:gd name="connsiteX3" fmla="*/ 6948809 w 6948809"/>
              <a:gd name="connsiteY3" fmla="*/ 5283013 h 5283013"/>
              <a:gd name="connsiteX4" fmla="*/ 4337 w 6948809"/>
              <a:gd name="connsiteY4" fmla="*/ 5283013 h 5283013"/>
              <a:gd name="connsiteX5" fmla="*/ 0 w 6948809"/>
              <a:gd name="connsiteY5" fmla="*/ 523876 h 5283013"/>
              <a:gd name="connsiteX6" fmla="*/ 4337 w 6948809"/>
              <a:gd name="connsiteY6" fmla="*/ 3457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  <a:gd name="connsiteX5" fmla="*/ 4337 w 6948809"/>
              <a:gd name="connsiteY5" fmla="*/ 3457 h 5283013"/>
              <a:gd name="connsiteX6" fmla="*/ 743902 w 6948809"/>
              <a:gd name="connsiteY6" fmla="*/ 91440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  <a:gd name="connsiteX5" fmla="*/ 4337 w 6948809"/>
              <a:gd name="connsiteY5" fmla="*/ 3457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8809" h="5283013">
                <a:moveTo>
                  <a:pt x="652462" y="0"/>
                </a:moveTo>
                <a:lnTo>
                  <a:pt x="6948809" y="3457"/>
                </a:lnTo>
                <a:lnTo>
                  <a:pt x="6948809" y="5283013"/>
                </a:lnTo>
                <a:lnTo>
                  <a:pt x="4337" y="5283013"/>
                </a:lnTo>
                <a:cubicBezTo>
                  <a:pt x="2891" y="3696634"/>
                  <a:pt x="1446" y="2110255"/>
                  <a:pt x="0" y="523876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79025" y="3415331"/>
            <a:ext cx="110831" cy="1108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51864" y="3388170"/>
            <a:ext cx="165152" cy="165152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749300" y="1427444"/>
            <a:ext cx="905192" cy="1963455"/>
          </a:xfrm>
          <a:custGeom>
            <a:avLst/>
            <a:gdLst>
              <a:gd name="connsiteX0" fmla="*/ 0 w 1231900"/>
              <a:gd name="connsiteY0" fmla="*/ 2044700 h 2044700"/>
              <a:gd name="connsiteX1" fmla="*/ 495300 w 1231900"/>
              <a:gd name="connsiteY1" fmla="*/ 0 h 2044700"/>
              <a:gd name="connsiteX2" fmla="*/ 1231900 w 1231900"/>
              <a:gd name="connsiteY2" fmla="*/ 6350 h 2044700"/>
              <a:gd name="connsiteX0" fmla="*/ 0 w 1027112"/>
              <a:gd name="connsiteY0" fmla="*/ 2044700 h 2044700"/>
              <a:gd name="connsiteX1" fmla="*/ 495300 w 1027112"/>
              <a:gd name="connsiteY1" fmla="*/ 0 h 2044700"/>
              <a:gd name="connsiteX2" fmla="*/ 1027112 w 1027112"/>
              <a:gd name="connsiteY2" fmla="*/ 6350 h 2044700"/>
              <a:gd name="connsiteX0" fmla="*/ 0 w 905192"/>
              <a:gd name="connsiteY0" fmla="*/ 2044700 h 2044700"/>
              <a:gd name="connsiteX1" fmla="*/ 495300 w 905192"/>
              <a:gd name="connsiteY1" fmla="*/ 0 h 2044700"/>
              <a:gd name="connsiteX2" fmla="*/ 905192 w 905192"/>
              <a:gd name="connsiteY2" fmla="*/ 14286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192" h="2044700">
                <a:moveTo>
                  <a:pt x="0" y="2044700"/>
                </a:moveTo>
                <a:lnTo>
                  <a:pt x="495300" y="0"/>
                </a:lnTo>
                <a:lnTo>
                  <a:pt x="905192" y="1428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558134" y="987221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467136" y="896223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2186726" y="1622479"/>
            <a:ext cx="6569438" cy="5100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可燃性气体，不可近火或靠近热源及电气设备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乙炔瓶使用时，必须直立，并采取措施防止倾倒，严禁卧放使用，防止丙铜流出造成燃烧爆炸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乙炔瓶必须装回火防止器。开瓶阀时，操作者应站在阀门的一侧，动作要轻缓。瓶阀开启不要超过一圈半，一般情况只开启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3/4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圈。使用工作压力一般在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0.02-0.06MPa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乙炔瓶严禁敲击，碰撞，严禁在瓶体上引弧，严禁将乙炔瓶放置在电绝缘体上使用，乙炔瓶一般应在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以下使用</a:t>
            </a: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乙炔瓶内气体严禁用尽，必须留有不低于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0.05MPa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的剩余压力，防止其它气体灌进气瓶内。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乙炔瓶使用过程中，开闭乙炔瓶阀的专用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扳手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应始终在阀上，为了防止突然发生事故时能迅速关闭阀门。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停止作业时，应关闭瓶阀，卸下减压器，当确认无泄露时，方可离开工作地点。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8245" y="1196609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乙炔</a:t>
            </a:r>
          </a:p>
        </p:txBody>
      </p:sp>
    </p:spTree>
    <p:extLst>
      <p:ext uri="{BB962C8B-B14F-4D97-AF65-F5344CB8AC3E}">
        <p14:creationId xmlns:p14="http://schemas.microsoft.com/office/powerpoint/2010/main" val="193786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857625" y="2487953"/>
            <a:ext cx="4909356" cy="1902159"/>
          </a:xfrm>
          <a:custGeom>
            <a:avLst/>
            <a:gdLst>
              <a:gd name="connsiteX0" fmla="*/ 0 w 4906888"/>
              <a:gd name="connsiteY0" fmla="*/ 0 h 1902159"/>
              <a:gd name="connsiteX1" fmla="*/ 4906888 w 4906888"/>
              <a:gd name="connsiteY1" fmla="*/ 0 h 1902159"/>
              <a:gd name="connsiteX2" fmla="*/ 4906888 w 4906888"/>
              <a:gd name="connsiteY2" fmla="*/ 1902159 h 1902159"/>
              <a:gd name="connsiteX3" fmla="*/ 0 w 4906888"/>
              <a:gd name="connsiteY3" fmla="*/ 1902159 h 1902159"/>
              <a:gd name="connsiteX4" fmla="*/ 0 w 4906888"/>
              <a:gd name="connsiteY4" fmla="*/ 0 h 1902159"/>
              <a:gd name="connsiteX0" fmla="*/ 2468 w 4909356"/>
              <a:gd name="connsiteY0" fmla="*/ 0 h 1902159"/>
              <a:gd name="connsiteX1" fmla="*/ 4909356 w 4909356"/>
              <a:gd name="connsiteY1" fmla="*/ 0 h 1902159"/>
              <a:gd name="connsiteX2" fmla="*/ 4909356 w 4909356"/>
              <a:gd name="connsiteY2" fmla="*/ 1902159 h 1902159"/>
              <a:gd name="connsiteX3" fmla="*/ 2468 w 4909356"/>
              <a:gd name="connsiteY3" fmla="*/ 1902159 h 1902159"/>
              <a:gd name="connsiteX4" fmla="*/ 0 w 4909356"/>
              <a:gd name="connsiteY4" fmla="*/ 1483972 h 1902159"/>
              <a:gd name="connsiteX5" fmla="*/ 2468 w 4909356"/>
              <a:gd name="connsiteY5" fmla="*/ 0 h 1902159"/>
              <a:gd name="connsiteX0" fmla="*/ 364205 w 5271093"/>
              <a:gd name="connsiteY0" fmla="*/ 0 h 1902159"/>
              <a:gd name="connsiteX1" fmla="*/ 5271093 w 5271093"/>
              <a:gd name="connsiteY1" fmla="*/ 0 h 1902159"/>
              <a:gd name="connsiteX2" fmla="*/ 5271093 w 5271093"/>
              <a:gd name="connsiteY2" fmla="*/ 1902159 h 1902159"/>
              <a:gd name="connsiteX3" fmla="*/ 364205 w 5271093"/>
              <a:gd name="connsiteY3" fmla="*/ 1902159 h 1902159"/>
              <a:gd name="connsiteX4" fmla="*/ 361737 w 5271093"/>
              <a:gd name="connsiteY4" fmla="*/ 1483972 h 1902159"/>
              <a:gd name="connsiteX5" fmla="*/ 361737 w 5271093"/>
              <a:gd name="connsiteY5" fmla="*/ 417172 h 1902159"/>
              <a:gd name="connsiteX6" fmla="*/ 364205 w 5271093"/>
              <a:gd name="connsiteY6" fmla="*/ 0 h 1902159"/>
              <a:gd name="connsiteX0" fmla="*/ 2777 w 4909665"/>
              <a:gd name="connsiteY0" fmla="*/ 0 h 1902159"/>
              <a:gd name="connsiteX1" fmla="*/ 4909665 w 4909665"/>
              <a:gd name="connsiteY1" fmla="*/ 0 h 1902159"/>
              <a:gd name="connsiteX2" fmla="*/ 4909665 w 4909665"/>
              <a:gd name="connsiteY2" fmla="*/ 1902159 h 1902159"/>
              <a:gd name="connsiteX3" fmla="*/ 2777 w 4909665"/>
              <a:gd name="connsiteY3" fmla="*/ 1902159 h 1902159"/>
              <a:gd name="connsiteX4" fmla="*/ 309 w 4909665"/>
              <a:gd name="connsiteY4" fmla="*/ 1483972 h 1902159"/>
              <a:gd name="connsiteX5" fmla="*/ 309 w 4909665"/>
              <a:gd name="connsiteY5" fmla="*/ 417172 h 1902159"/>
              <a:gd name="connsiteX6" fmla="*/ 2777 w 4909665"/>
              <a:gd name="connsiteY6" fmla="*/ 0 h 1902159"/>
              <a:gd name="connsiteX0" fmla="*/ 50 w 4909406"/>
              <a:gd name="connsiteY0" fmla="*/ 417172 h 1902159"/>
              <a:gd name="connsiteX1" fmla="*/ 2518 w 4909406"/>
              <a:gd name="connsiteY1" fmla="*/ 0 h 1902159"/>
              <a:gd name="connsiteX2" fmla="*/ 4909406 w 4909406"/>
              <a:gd name="connsiteY2" fmla="*/ 0 h 1902159"/>
              <a:gd name="connsiteX3" fmla="*/ 4909406 w 4909406"/>
              <a:gd name="connsiteY3" fmla="*/ 1902159 h 1902159"/>
              <a:gd name="connsiteX4" fmla="*/ 2518 w 4909406"/>
              <a:gd name="connsiteY4" fmla="*/ 1902159 h 1902159"/>
              <a:gd name="connsiteX5" fmla="*/ 50 w 4909406"/>
              <a:gd name="connsiteY5" fmla="*/ 1483972 h 1902159"/>
              <a:gd name="connsiteX6" fmla="*/ 91490 w 4909406"/>
              <a:gd name="connsiteY6" fmla="*/ 508612 h 1902159"/>
              <a:gd name="connsiteX0" fmla="*/ 0 w 4909356"/>
              <a:gd name="connsiteY0" fmla="*/ 417172 h 1902159"/>
              <a:gd name="connsiteX1" fmla="*/ 2468 w 4909356"/>
              <a:gd name="connsiteY1" fmla="*/ 0 h 1902159"/>
              <a:gd name="connsiteX2" fmla="*/ 4909356 w 4909356"/>
              <a:gd name="connsiteY2" fmla="*/ 0 h 1902159"/>
              <a:gd name="connsiteX3" fmla="*/ 4909356 w 4909356"/>
              <a:gd name="connsiteY3" fmla="*/ 1902159 h 1902159"/>
              <a:gd name="connsiteX4" fmla="*/ 2468 w 4909356"/>
              <a:gd name="connsiteY4" fmla="*/ 1902159 h 1902159"/>
              <a:gd name="connsiteX5" fmla="*/ 0 w 4909356"/>
              <a:gd name="connsiteY5" fmla="*/ 1483972 h 190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9356" h="1902159">
                <a:moveTo>
                  <a:pt x="0" y="417172"/>
                </a:moveTo>
                <a:cubicBezTo>
                  <a:pt x="411" y="169843"/>
                  <a:pt x="3392" y="283841"/>
                  <a:pt x="2468" y="0"/>
                </a:cubicBezTo>
                <a:lnTo>
                  <a:pt x="4909356" y="0"/>
                </a:lnTo>
                <a:lnTo>
                  <a:pt x="4909356" y="1902159"/>
                </a:lnTo>
                <a:lnTo>
                  <a:pt x="2468" y="1902159"/>
                </a:lnTo>
                <a:cubicBezTo>
                  <a:pt x="1645" y="1762763"/>
                  <a:pt x="823" y="1623368"/>
                  <a:pt x="0" y="14839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2372" y="136766"/>
            <a:ext cx="8229600" cy="50891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各种气瓶使用注意事项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b="6876"/>
          <a:stretch/>
        </p:blipFill>
        <p:spPr>
          <a:xfrm>
            <a:off x="683568" y="2462945"/>
            <a:ext cx="1944216" cy="195217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62372" y="2281734"/>
            <a:ext cx="2386608" cy="2314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766404" y="3356456"/>
            <a:ext cx="165152" cy="165152"/>
            <a:chOff x="651864" y="3388170"/>
            <a:chExt cx="165152" cy="165152"/>
          </a:xfrm>
        </p:grpSpPr>
        <p:sp>
          <p:nvSpPr>
            <p:cNvPr id="12" name="椭圆 11"/>
            <p:cNvSpPr/>
            <p:nvPr/>
          </p:nvSpPr>
          <p:spPr>
            <a:xfrm>
              <a:off x="679025" y="3415331"/>
              <a:ext cx="110831" cy="11083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51864" y="3388170"/>
              <a:ext cx="165152" cy="165152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连接符 15"/>
          <p:cNvCxnSpPr>
            <a:stCxn id="13" idx="6"/>
            <a:endCxn id="18" idx="2"/>
          </p:cNvCxnSpPr>
          <p:nvPr/>
        </p:nvCxnSpPr>
        <p:spPr>
          <a:xfrm>
            <a:off x="2931556" y="3439032"/>
            <a:ext cx="397318" cy="3"/>
          </a:xfrm>
          <a:prstGeom prst="lin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椭圆 16"/>
          <p:cNvSpPr/>
          <p:nvPr/>
        </p:nvSpPr>
        <p:spPr>
          <a:xfrm>
            <a:off x="3419872" y="2998812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328874" y="2907814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586302" y="2908426"/>
            <a:ext cx="38741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defTabSz="666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可燃性气体，用于火焰切割机</a:t>
            </a:r>
          </a:p>
          <a:p>
            <a:pPr marL="342900" lvl="1" indent="-342900" defTabSz="6667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与乙炔注意事项基本相同</a:t>
            </a:r>
          </a:p>
        </p:txBody>
      </p:sp>
      <p:sp>
        <p:nvSpPr>
          <p:cNvPr id="23" name="矩形 22"/>
          <p:cNvSpPr/>
          <p:nvPr/>
        </p:nvSpPr>
        <p:spPr>
          <a:xfrm>
            <a:off x="3457515" y="3226666"/>
            <a:ext cx="80021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丙烷</a:t>
            </a:r>
          </a:p>
        </p:txBody>
      </p:sp>
    </p:spTree>
    <p:extLst>
      <p:ext uri="{BB962C8B-B14F-4D97-AF65-F5344CB8AC3E}">
        <p14:creationId xmlns:p14="http://schemas.microsoft.com/office/powerpoint/2010/main" val="383467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4"/>
          <p:cNvSpPr/>
          <p:nvPr/>
        </p:nvSpPr>
        <p:spPr>
          <a:xfrm>
            <a:off x="1998354" y="1655583"/>
            <a:ext cx="6775053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助燃气体，应远离易燃易爆物品，远离明火与热源。</a:t>
            </a: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氧气瓶禁止沾染油污，油脂和溶济。操作进不能穿带油污的工作服，不能用手，沾有油污的手套和工具接触氧气瓶及附件</a:t>
            </a: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冬季使用氧气瓶，如遇瓶阀冻结，可用开水或蒸汽解冻，严禁用温度超过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℃的其它热源对气瓶加热。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氧气瓶内的氧气不得用尽，必须留有剩余压力，剩余压力应不小于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0.5MPa.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与电焊工同在一处作业时，为防止气瓶带电，就在瓶底加绝缘垫。与气瓶接触的管首设备应高接地装置，防止因产生静电而引起火灾和爆炸。在同一场地进行焊接作业时，氧气瓶要保证绝缘，气瓶不可导电。</a:t>
            </a: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氧气过量会使人中毒，氧中毒是指机体吸入高于一定压力的氧一定时间后，某些系统或器官的功能与结构发生病理性变化而表现的病症。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218316" y="4097119"/>
            <a:ext cx="1032247" cy="1714008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alpha val="90000"/>
              <a:hueOff val="-33530"/>
              <a:satOff val="-1621"/>
              <a:lumOff val="12048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矩形 5"/>
          <p:cNvSpPr/>
          <p:nvPr/>
        </p:nvSpPr>
        <p:spPr>
          <a:xfrm>
            <a:off x="1871662" y="1423987"/>
            <a:ext cx="6948809" cy="5283013"/>
          </a:xfrm>
          <a:custGeom>
            <a:avLst/>
            <a:gdLst>
              <a:gd name="connsiteX0" fmla="*/ 0 w 6944472"/>
              <a:gd name="connsiteY0" fmla="*/ 0 h 5279556"/>
              <a:gd name="connsiteX1" fmla="*/ 6944472 w 6944472"/>
              <a:gd name="connsiteY1" fmla="*/ 0 h 5279556"/>
              <a:gd name="connsiteX2" fmla="*/ 6944472 w 6944472"/>
              <a:gd name="connsiteY2" fmla="*/ 5279556 h 5279556"/>
              <a:gd name="connsiteX3" fmla="*/ 0 w 6944472"/>
              <a:gd name="connsiteY3" fmla="*/ 5279556 h 5279556"/>
              <a:gd name="connsiteX4" fmla="*/ 0 w 6944472"/>
              <a:gd name="connsiteY4" fmla="*/ 0 h 5279556"/>
              <a:gd name="connsiteX0" fmla="*/ 0 w 6944472"/>
              <a:gd name="connsiteY0" fmla="*/ 3457 h 5283013"/>
              <a:gd name="connsiteX1" fmla="*/ 648125 w 6944472"/>
              <a:gd name="connsiteY1" fmla="*/ 0 h 5283013"/>
              <a:gd name="connsiteX2" fmla="*/ 6944472 w 6944472"/>
              <a:gd name="connsiteY2" fmla="*/ 3457 h 5283013"/>
              <a:gd name="connsiteX3" fmla="*/ 6944472 w 6944472"/>
              <a:gd name="connsiteY3" fmla="*/ 5283013 h 5283013"/>
              <a:gd name="connsiteX4" fmla="*/ 0 w 6944472"/>
              <a:gd name="connsiteY4" fmla="*/ 5283013 h 5283013"/>
              <a:gd name="connsiteX5" fmla="*/ 0 w 6944472"/>
              <a:gd name="connsiteY5" fmla="*/ 3457 h 5283013"/>
              <a:gd name="connsiteX0" fmla="*/ 4337 w 6948809"/>
              <a:gd name="connsiteY0" fmla="*/ 3457 h 5283013"/>
              <a:gd name="connsiteX1" fmla="*/ 652462 w 6948809"/>
              <a:gd name="connsiteY1" fmla="*/ 0 h 5283013"/>
              <a:gd name="connsiteX2" fmla="*/ 6948809 w 6948809"/>
              <a:gd name="connsiteY2" fmla="*/ 3457 h 5283013"/>
              <a:gd name="connsiteX3" fmla="*/ 6948809 w 6948809"/>
              <a:gd name="connsiteY3" fmla="*/ 5283013 h 5283013"/>
              <a:gd name="connsiteX4" fmla="*/ 4337 w 6948809"/>
              <a:gd name="connsiteY4" fmla="*/ 5283013 h 5283013"/>
              <a:gd name="connsiteX5" fmla="*/ 0 w 6948809"/>
              <a:gd name="connsiteY5" fmla="*/ 523876 h 5283013"/>
              <a:gd name="connsiteX6" fmla="*/ 4337 w 6948809"/>
              <a:gd name="connsiteY6" fmla="*/ 3457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  <a:gd name="connsiteX5" fmla="*/ 4337 w 6948809"/>
              <a:gd name="connsiteY5" fmla="*/ 3457 h 5283013"/>
              <a:gd name="connsiteX6" fmla="*/ 743902 w 6948809"/>
              <a:gd name="connsiteY6" fmla="*/ 91440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  <a:gd name="connsiteX5" fmla="*/ 4337 w 6948809"/>
              <a:gd name="connsiteY5" fmla="*/ 3457 h 5283013"/>
              <a:gd name="connsiteX0" fmla="*/ 652462 w 6948809"/>
              <a:gd name="connsiteY0" fmla="*/ 0 h 5283013"/>
              <a:gd name="connsiteX1" fmla="*/ 6948809 w 6948809"/>
              <a:gd name="connsiteY1" fmla="*/ 3457 h 5283013"/>
              <a:gd name="connsiteX2" fmla="*/ 6948809 w 6948809"/>
              <a:gd name="connsiteY2" fmla="*/ 5283013 h 5283013"/>
              <a:gd name="connsiteX3" fmla="*/ 4337 w 6948809"/>
              <a:gd name="connsiteY3" fmla="*/ 5283013 h 5283013"/>
              <a:gd name="connsiteX4" fmla="*/ 0 w 6948809"/>
              <a:gd name="connsiteY4" fmla="*/ 523876 h 528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8809" h="5283013">
                <a:moveTo>
                  <a:pt x="652462" y="0"/>
                </a:moveTo>
                <a:lnTo>
                  <a:pt x="6948809" y="3457"/>
                </a:lnTo>
                <a:lnTo>
                  <a:pt x="6948809" y="5283013"/>
                </a:lnTo>
                <a:lnTo>
                  <a:pt x="4337" y="5283013"/>
                </a:lnTo>
                <a:cubicBezTo>
                  <a:pt x="2891" y="3696634"/>
                  <a:pt x="1446" y="2110255"/>
                  <a:pt x="0" y="523876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558134" y="987221"/>
            <a:ext cx="880443" cy="88044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467136" y="896223"/>
            <a:ext cx="1062441" cy="1062441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598245" y="1193154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氧气</a:t>
            </a:r>
          </a:p>
        </p:txBody>
      </p:sp>
      <p:sp>
        <p:nvSpPr>
          <p:cNvPr id="12" name="矩形 11"/>
          <p:cNvSpPr/>
          <p:nvPr/>
        </p:nvSpPr>
        <p:spPr>
          <a:xfrm>
            <a:off x="125558" y="3470747"/>
            <a:ext cx="1224136" cy="3251846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79025" y="3415331"/>
            <a:ext cx="110831" cy="1108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51864" y="3388170"/>
            <a:ext cx="165152" cy="165152"/>
          </a:xfrm>
          <a:prstGeom prst="ellipse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749300" y="1425922"/>
            <a:ext cx="723996" cy="1964977"/>
          </a:xfrm>
          <a:custGeom>
            <a:avLst/>
            <a:gdLst>
              <a:gd name="connsiteX0" fmla="*/ 0 w 1231900"/>
              <a:gd name="connsiteY0" fmla="*/ 2044700 h 2044700"/>
              <a:gd name="connsiteX1" fmla="*/ 495300 w 1231900"/>
              <a:gd name="connsiteY1" fmla="*/ 0 h 2044700"/>
              <a:gd name="connsiteX2" fmla="*/ 1231900 w 1231900"/>
              <a:gd name="connsiteY2" fmla="*/ 6350 h 2044700"/>
              <a:gd name="connsiteX0" fmla="*/ 0 w 1027112"/>
              <a:gd name="connsiteY0" fmla="*/ 2044700 h 2044700"/>
              <a:gd name="connsiteX1" fmla="*/ 495300 w 1027112"/>
              <a:gd name="connsiteY1" fmla="*/ 0 h 2044700"/>
              <a:gd name="connsiteX2" fmla="*/ 1027112 w 1027112"/>
              <a:gd name="connsiteY2" fmla="*/ 6350 h 2044700"/>
              <a:gd name="connsiteX0" fmla="*/ 0 w 905192"/>
              <a:gd name="connsiteY0" fmla="*/ 2044700 h 2044700"/>
              <a:gd name="connsiteX1" fmla="*/ 495300 w 905192"/>
              <a:gd name="connsiteY1" fmla="*/ 0 h 2044700"/>
              <a:gd name="connsiteX2" fmla="*/ 905192 w 905192"/>
              <a:gd name="connsiteY2" fmla="*/ 14286 h 2044700"/>
              <a:gd name="connsiteX0" fmla="*/ 0 w 914820"/>
              <a:gd name="connsiteY0" fmla="*/ 2046285 h 2046285"/>
              <a:gd name="connsiteX1" fmla="*/ 495300 w 914820"/>
              <a:gd name="connsiteY1" fmla="*/ 1585 h 2046285"/>
              <a:gd name="connsiteX2" fmla="*/ 914820 w 914820"/>
              <a:gd name="connsiteY2" fmla="*/ 0 h 204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820" h="2046285">
                <a:moveTo>
                  <a:pt x="0" y="2046285"/>
                </a:moveTo>
                <a:lnTo>
                  <a:pt x="495300" y="1585"/>
                </a:lnTo>
                <a:lnTo>
                  <a:pt x="9148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8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1800</Words>
  <Application>Microsoft Office PowerPoint</Application>
  <PresentationFormat>全屏显示(4:3)</PresentationFormat>
  <Paragraphs>189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&amp;quot</vt:lpstr>
      <vt:lpstr>-apple-system-font</vt:lpstr>
      <vt:lpstr>mp-quote</vt:lpstr>
      <vt:lpstr>微软雅黑</vt:lpstr>
      <vt:lpstr>Arial</vt:lpstr>
      <vt:lpstr>Calibri</vt:lpstr>
      <vt:lpstr>Tahoma</vt:lpstr>
      <vt:lpstr>Wingdings</vt:lpstr>
      <vt:lpstr>Office 主题​​</vt:lpstr>
      <vt:lpstr>PowerPoint 演示文稿</vt:lpstr>
      <vt:lpstr>PowerPoint 演示文稿</vt:lpstr>
      <vt:lpstr>气瓶使用安全培训</vt:lpstr>
      <vt:lpstr>气瓶及减压器种类</vt:lpstr>
      <vt:lpstr>气瓶使用通用安全注意事项</vt:lpstr>
      <vt:lpstr>气瓶使用通用安全注意事项</vt:lpstr>
      <vt:lpstr>各种气瓶使用注意事项</vt:lpstr>
      <vt:lpstr>各种气瓶使用注意事项</vt:lpstr>
      <vt:lpstr>PowerPoint 演示文稿</vt:lpstr>
      <vt:lpstr>PowerPoint 演示文稿</vt:lpstr>
      <vt:lpstr>减压器介绍</vt:lpstr>
      <vt:lpstr>PowerPoint 演示文稿</vt:lpstr>
      <vt:lpstr>减压器操作规程</vt:lpstr>
      <vt:lpstr>PowerPoint 演示文稿</vt:lpstr>
      <vt:lpstr>PowerPoint 演示文稿</vt:lpstr>
      <vt:lpstr>减压器使用后注意事项</vt:lpstr>
      <vt:lpstr>减压器日常检查</vt:lpstr>
      <vt:lpstr>减压器维修及维护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气瓶使用安全培训</dc:title>
  <dc:creator>58237</dc:creator>
  <cp:lastModifiedBy>58237</cp:lastModifiedBy>
  <cp:revision>3</cp:revision>
  <dcterms:created xsi:type="dcterms:W3CDTF">2012-12-11T05:18:22Z</dcterms:created>
  <dcterms:modified xsi:type="dcterms:W3CDTF">2020-03-13T12:42:37Z</dcterms:modified>
</cp:coreProperties>
</file>